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6"/>
  </p:notesMasterIdLst>
  <p:sldIdLst>
    <p:sldId id="257" r:id="rId2"/>
    <p:sldId id="281" r:id="rId3"/>
    <p:sldId id="258" r:id="rId4"/>
    <p:sldId id="261" r:id="rId5"/>
    <p:sldId id="259" r:id="rId6"/>
    <p:sldId id="273" r:id="rId7"/>
    <p:sldId id="260" r:id="rId8"/>
    <p:sldId id="262" r:id="rId9"/>
    <p:sldId id="268" r:id="rId10"/>
    <p:sldId id="270" r:id="rId11"/>
    <p:sldId id="271" r:id="rId12"/>
    <p:sldId id="272" r:id="rId13"/>
    <p:sldId id="263" r:id="rId14"/>
    <p:sldId id="264" r:id="rId15"/>
    <p:sldId id="265" r:id="rId16"/>
    <p:sldId id="266" r:id="rId17"/>
    <p:sldId id="274" r:id="rId18"/>
    <p:sldId id="275" r:id="rId19"/>
    <p:sldId id="276" r:id="rId20"/>
    <p:sldId id="277" r:id="rId21"/>
    <p:sldId id="278" r:id="rId22"/>
    <p:sldId id="279" r:id="rId23"/>
    <p:sldId id="280" r:id="rId24"/>
    <p:sldId id="267" r:id="rId25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45" d="100"/>
          <a:sy n="45" d="100"/>
        </p:scale>
        <p:origin x="-672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0768E0F-5E88-42FC-949C-E82FDDF3C95E}" type="datetimeFigureOut">
              <a:rPr lang="pt-BR" smtClean="0"/>
              <a:pPr/>
              <a:t>10/10/2011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CC0893C-FCE6-4B62-A893-D4E04F4F3BB6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C0893C-FCE6-4B62-A893-D4E04F4F3BB6}" type="slidenum">
              <a:rPr lang="pt-BR" smtClean="0"/>
              <a:pPr/>
              <a:t>7</a:t>
            </a:fld>
            <a:endParaRPr lang="pt-B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446DFA-9FD3-40A3-B674-1A6278C021FD}" type="datetimeFigureOut">
              <a:rPr lang="pt-BR" smtClean="0"/>
              <a:pPr/>
              <a:t>10/10/2011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7DB7F-E5B3-4028-AB38-A073E9F8F130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446DFA-9FD3-40A3-B674-1A6278C021FD}" type="datetimeFigureOut">
              <a:rPr lang="pt-BR" smtClean="0"/>
              <a:pPr/>
              <a:t>10/10/2011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7DB7F-E5B3-4028-AB38-A073E9F8F130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446DFA-9FD3-40A3-B674-1A6278C021FD}" type="datetimeFigureOut">
              <a:rPr lang="pt-BR" smtClean="0"/>
              <a:pPr/>
              <a:t>10/10/2011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7DB7F-E5B3-4028-AB38-A073E9F8F130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446DFA-9FD3-40A3-B674-1A6278C021FD}" type="datetimeFigureOut">
              <a:rPr lang="pt-BR" smtClean="0"/>
              <a:pPr/>
              <a:t>10/10/2011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7DB7F-E5B3-4028-AB38-A073E9F8F130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446DFA-9FD3-40A3-B674-1A6278C021FD}" type="datetimeFigureOut">
              <a:rPr lang="pt-BR" smtClean="0"/>
              <a:pPr/>
              <a:t>10/10/2011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7DB7F-E5B3-4028-AB38-A073E9F8F130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446DFA-9FD3-40A3-B674-1A6278C021FD}" type="datetimeFigureOut">
              <a:rPr lang="pt-BR" smtClean="0"/>
              <a:pPr/>
              <a:t>10/10/2011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7DB7F-E5B3-4028-AB38-A073E9F8F130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446DFA-9FD3-40A3-B674-1A6278C021FD}" type="datetimeFigureOut">
              <a:rPr lang="pt-BR" smtClean="0"/>
              <a:pPr/>
              <a:t>10/10/2011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7DB7F-E5B3-4028-AB38-A073E9F8F130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446DFA-9FD3-40A3-B674-1A6278C021FD}" type="datetimeFigureOut">
              <a:rPr lang="pt-BR" smtClean="0"/>
              <a:pPr/>
              <a:t>10/10/2011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7DB7F-E5B3-4028-AB38-A073E9F8F130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446DFA-9FD3-40A3-B674-1A6278C021FD}" type="datetimeFigureOut">
              <a:rPr lang="pt-BR" smtClean="0"/>
              <a:pPr/>
              <a:t>10/10/2011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7DB7F-E5B3-4028-AB38-A073E9F8F130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446DFA-9FD3-40A3-B674-1A6278C021FD}" type="datetimeFigureOut">
              <a:rPr lang="pt-BR" smtClean="0"/>
              <a:pPr/>
              <a:t>10/10/2011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7DB7F-E5B3-4028-AB38-A073E9F8F130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446DFA-9FD3-40A3-B674-1A6278C021FD}" type="datetimeFigureOut">
              <a:rPr lang="pt-BR" smtClean="0"/>
              <a:pPr/>
              <a:t>10/10/2011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7DB7F-E5B3-4028-AB38-A073E9F8F130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446DFA-9FD3-40A3-B674-1A6278C021FD}" type="datetimeFigureOut">
              <a:rPr lang="pt-BR" smtClean="0"/>
              <a:pPr/>
              <a:t>10/10/2011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67DB7F-E5B3-4028-AB38-A073E9F8F130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00108"/>
          </a:xfrm>
          <a:solidFill>
            <a:schemeClr val="accent4">
              <a:lumMod val="40000"/>
              <a:lumOff val="60000"/>
            </a:schemeClr>
          </a:solidFill>
        </p:spPr>
        <p:txBody>
          <a:bodyPr/>
          <a:lstStyle/>
          <a:p>
            <a:r>
              <a:rPr lang="pt-BR" dirty="0" smtClean="0"/>
              <a:t>Mulheres na cena brasileira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0" y="1000108"/>
            <a:ext cx="9144000" cy="5857892"/>
          </a:xfrm>
          <a:solidFill>
            <a:schemeClr val="accent4">
              <a:lumMod val="75000"/>
            </a:schemeClr>
          </a:solidFill>
        </p:spPr>
        <p:txBody>
          <a:bodyPr>
            <a:normAutofit fontScale="25000" lnSpcReduction="20000"/>
          </a:bodyPr>
          <a:lstStyle/>
          <a:p>
            <a:pPr>
              <a:lnSpc>
                <a:spcPct val="170000"/>
              </a:lnSpc>
              <a:defRPr/>
            </a:pPr>
            <a:r>
              <a:rPr lang="pt-BR" sz="8000" b="1" dirty="0" smtClean="0">
                <a:solidFill>
                  <a:schemeClr val="bg1"/>
                </a:solidFill>
              </a:rPr>
              <a:t>DISCUTIR O ASSUNTO “MULHERES NA CENA BRASILEIRA”, NO PERÍODO DE 1937 EM DIANTE, SE </a:t>
            </a:r>
            <a:r>
              <a:rPr lang="pt-BR" sz="8000" b="1" dirty="0" smtClean="0">
                <a:solidFill>
                  <a:schemeClr val="bg1"/>
                </a:solidFill>
              </a:rPr>
              <a:t>COLOCA </a:t>
            </a:r>
            <a:r>
              <a:rPr lang="pt-BR" sz="8000" b="1" dirty="0" smtClean="0">
                <a:solidFill>
                  <a:schemeClr val="bg1"/>
                </a:solidFill>
              </a:rPr>
              <a:t>NECESSÁRIO, </a:t>
            </a:r>
            <a:r>
              <a:rPr lang="pt-BR" sz="8000" b="1" dirty="0">
                <a:solidFill>
                  <a:schemeClr val="bg1"/>
                </a:solidFill>
              </a:rPr>
              <a:t>RETRAÇAR RAPIDAMENTE O CAMINHO DAS  INVESTIGAÇÕES </a:t>
            </a:r>
            <a:r>
              <a:rPr lang="pt-BR" sz="8000" b="1" dirty="0" smtClean="0">
                <a:solidFill>
                  <a:schemeClr val="bg1"/>
                </a:solidFill>
              </a:rPr>
              <a:t>SOBRE O ASSUNTO. SE O INÍCIO DAS PESQUISAS OCORRERAM NO </a:t>
            </a:r>
            <a:r>
              <a:rPr lang="pt-BR" sz="8000" b="1" dirty="0">
                <a:solidFill>
                  <a:schemeClr val="bg1"/>
                </a:solidFill>
              </a:rPr>
              <a:t>FINAL DOS ANOS 1960, COM ÊNFASE EM TEMAS DA </a:t>
            </a:r>
            <a:r>
              <a:rPr lang="pt-BR" sz="8000" b="1" dirty="0" smtClean="0">
                <a:solidFill>
                  <a:schemeClr val="bg1"/>
                </a:solidFill>
              </a:rPr>
              <a:t>ATUALIDADE, </a:t>
            </a:r>
            <a:r>
              <a:rPr lang="pt-BR" sz="8000" b="1" dirty="0">
                <a:solidFill>
                  <a:schemeClr val="bg1"/>
                </a:solidFill>
              </a:rPr>
              <a:t>RAPIDAMENTE </a:t>
            </a:r>
            <a:r>
              <a:rPr lang="pt-BR" sz="8000" b="1" dirty="0" smtClean="0">
                <a:solidFill>
                  <a:schemeClr val="bg1"/>
                </a:solidFill>
              </a:rPr>
              <a:t>DESLOCARAM-SE  </a:t>
            </a:r>
            <a:r>
              <a:rPr lang="pt-BR" sz="8000" b="1" dirty="0">
                <a:solidFill>
                  <a:schemeClr val="bg1"/>
                </a:solidFill>
              </a:rPr>
              <a:t>PARA OUTROS </a:t>
            </a:r>
            <a:r>
              <a:rPr lang="pt-BR" sz="8000" b="1" dirty="0" smtClean="0">
                <a:solidFill>
                  <a:schemeClr val="bg1"/>
                </a:solidFill>
              </a:rPr>
              <a:t>PERÍODOS. </a:t>
            </a:r>
            <a:r>
              <a:rPr lang="pt-BR" sz="8000" b="1" dirty="0">
                <a:solidFill>
                  <a:schemeClr val="bg1"/>
                </a:solidFill>
              </a:rPr>
              <a:t>VÁRIOS TRABALHOS ABORDARAM DIFERENTES ASPECTOS DA HISTÓRIA E DA VIDA DAS </a:t>
            </a:r>
            <a:r>
              <a:rPr lang="pt-BR" sz="8000" b="1" dirty="0" smtClean="0">
                <a:solidFill>
                  <a:schemeClr val="bg1"/>
                </a:solidFill>
              </a:rPr>
              <a:t>MULHERES</a:t>
            </a:r>
            <a:r>
              <a:rPr lang="pt-BR" sz="8000" b="1" dirty="0" smtClean="0">
                <a:solidFill>
                  <a:schemeClr val="bg1"/>
                </a:solidFill>
              </a:rPr>
              <a:t>; NO CAMPO HISTORIOGRÁFICO AS PESQUISAS  DATAM DOS ANOS  1980.</a:t>
            </a:r>
            <a:r>
              <a:rPr lang="pt-BR" sz="8000" b="1" dirty="0" smtClean="0">
                <a:solidFill>
                  <a:schemeClr val="bg1"/>
                </a:solidFill>
              </a:rPr>
              <a:t>  VÁRIAS PESQUISAS SURGIRAM QUASE QUE SIMULTANEAMENTE, COM DESTAQUE PARA OS LIVROS DE MARIA ODILA LEITE DA SILVA DIAS, PUBLICADO EM 1984,  </a:t>
            </a:r>
            <a:r>
              <a:rPr lang="pt-BR" sz="8000" b="1" i="1" dirty="0" smtClean="0">
                <a:solidFill>
                  <a:schemeClr val="bg1"/>
                </a:solidFill>
              </a:rPr>
              <a:t>COTIDIANO E PODER EM SÃO PAULO DO SÉCULO XIX EM SÃO PAULO</a:t>
            </a:r>
            <a:r>
              <a:rPr lang="pt-BR" sz="8000" b="1" dirty="0" smtClean="0">
                <a:solidFill>
                  <a:schemeClr val="bg1"/>
                </a:solidFill>
              </a:rPr>
              <a:t> E DE LUZIA MARGARETH RAGO , </a:t>
            </a:r>
            <a:r>
              <a:rPr lang="pt-BR" sz="8000" b="1" i="1" dirty="0" smtClean="0">
                <a:solidFill>
                  <a:schemeClr val="bg1"/>
                </a:solidFill>
              </a:rPr>
              <a:t>DO CABARÉ AO LAR. A UTOPIA  DA CIDADE </a:t>
            </a:r>
            <a:r>
              <a:rPr lang="pt-BR" sz="8000" b="1" i="1" dirty="0" smtClean="0">
                <a:solidFill>
                  <a:schemeClr val="bg1"/>
                </a:solidFill>
              </a:rPr>
              <a:t>DISICPLINAR...</a:t>
            </a:r>
            <a:r>
              <a:rPr lang="pt-BR" sz="8000" b="1" dirty="0" smtClean="0">
                <a:solidFill>
                  <a:schemeClr val="bg1"/>
                </a:solidFill>
              </a:rPr>
              <a:t>, </a:t>
            </a:r>
            <a:r>
              <a:rPr lang="pt-BR" sz="8000" b="1" dirty="0" smtClean="0">
                <a:solidFill>
                  <a:schemeClr val="bg1"/>
                </a:solidFill>
              </a:rPr>
              <a:t>PUBLICADO </a:t>
            </a:r>
            <a:r>
              <a:rPr lang="pt-BR" sz="8000" b="1" dirty="0" smtClean="0">
                <a:solidFill>
                  <a:schemeClr val="bg1"/>
                </a:solidFill>
              </a:rPr>
              <a:t>EM </a:t>
            </a:r>
            <a:r>
              <a:rPr lang="pt-BR" sz="8000" b="1" dirty="0" smtClean="0">
                <a:solidFill>
                  <a:schemeClr val="bg1"/>
                </a:solidFill>
              </a:rPr>
              <a:t>1985.</a:t>
            </a:r>
            <a:endParaRPr lang="pt-BR" sz="8000" b="1" dirty="0" smtClean="0">
              <a:solidFill>
                <a:schemeClr val="bg1"/>
              </a:solidFill>
            </a:endParaRPr>
          </a:p>
          <a:p>
            <a:pPr>
              <a:defRPr/>
            </a:pPr>
            <a:endParaRPr lang="es-ES_tradnl" sz="8000" dirty="0" smtClean="0">
              <a:solidFill>
                <a:schemeClr val="bg1"/>
              </a:solidFill>
            </a:endParaRPr>
          </a:p>
          <a:p>
            <a:pPr>
              <a:defRPr/>
            </a:pPr>
            <a:endParaRPr lang="es-ES_tradnl" sz="4500" dirty="0" smtClean="0">
              <a:solidFill>
                <a:schemeClr val="bg1"/>
              </a:solidFill>
            </a:endParaRPr>
          </a:p>
          <a:p>
            <a:pPr>
              <a:defRPr/>
            </a:pPr>
            <a:endParaRPr lang="es-ES_tradnl" sz="4500" dirty="0" smtClean="0">
              <a:solidFill>
                <a:schemeClr val="bg1"/>
              </a:solidFill>
            </a:endParaRPr>
          </a:p>
          <a:p>
            <a:pPr>
              <a:buNone/>
              <a:defRPr/>
            </a:pPr>
            <a:endParaRPr lang="es-ES_tradnl" sz="4500" dirty="0">
              <a:solidFill>
                <a:schemeClr val="bg1"/>
              </a:solidFill>
            </a:endParaRPr>
          </a:p>
          <a:p>
            <a:pPr>
              <a:defRPr/>
            </a:pPr>
            <a:r>
              <a:rPr lang="pt-BR" sz="4500" dirty="0" smtClean="0">
                <a:solidFill>
                  <a:schemeClr val="bg1"/>
                </a:solidFill>
              </a:rPr>
              <a:t>. </a:t>
            </a:r>
            <a:endParaRPr lang="pt-BR" sz="4500" dirty="0">
              <a:solidFill>
                <a:schemeClr val="bg1"/>
              </a:solidFill>
            </a:endParaRPr>
          </a:p>
          <a:p>
            <a:endParaRPr lang="pt-BR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00108"/>
          </a:xfrm>
          <a:solidFill>
            <a:schemeClr val="accent4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pt-BR" sz="2800" dirty="0" smtClean="0">
                <a:solidFill>
                  <a:schemeClr val="bg1"/>
                </a:solidFill>
              </a:rPr>
              <a:t>Maria Lacerda de Moura</a:t>
            </a:r>
            <a:br>
              <a:rPr lang="pt-BR" sz="2800" dirty="0" smtClean="0">
                <a:solidFill>
                  <a:schemeClr val="bg1"/>
                </a:solidFill>
              </a:rPr>
            </a:br>
            <a:r>
              <a:rPr lang="pt-BR" sz="2800" dirty="0" smtClean="0">
                <a:solidFill>
                  <a:schemeClr val="bg1"/>
                </a:solidFill>
              </a:rPr>
              <a:t>(1887- 1945)</a:t>
            </a:r>
            <a:endParaRPr lang="pt-BR" sz="2800" dirty="0">
              <a:solidFill>
                <a:schemeClr val="bg1"/>
              </a:solidFill>
            </a:endParaRP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0" y="1071546"/>
            <a:ext cx="4429124" cy="5786454"/>
          </a:xfrm>
          <a:solidFill>
            <a:schemeClr val="accent4">
              <a:lumMod val="75000"/>
            </a:schemeClr>
          </a:solidFill>
        </p:spPr>
        <p:txBody>
          <a:bodyPr>
            <a:normAutofit lnSpcReduction="10000"/>
          </a:bodyPr>
          <a:lstStyle/>
          <a:p>
            <a:r>
              <a:rPr lang="pt-BR" sz="2400" b="1" dirty="0" smtClean="0">
                <a:solidFill>
                  <a:schemeClr val="bg1"/>
                </a:solidFill>
              </a:rPr>
              <a:t>Anarquista, anticlerical, abordou temas como o amor livre, o direito ao prazer sexual e ao divórcio. Maria Lacerda de Moura nasceu em 16 de junho de 1887 em </a:t>
            </a:r>
            <a:r>
              <a:rPr lang="pt-BR" sz="2400" b="1" dirty="0" err="1" smtClean="0">
                <a:solidFill>
                  <a:schemeClr val="bg1"/>
                </a:solidFill>
              </a:rPr>
              <a:t>Manhuaçu</a:t>
            </a:r>
            <a:r>
              <a:rPr lang="pt-BR" sz="2400" b="1" dirty="0" smtClean="0">
                <a:solidFill>
                  <a:schemeClr val="bg1"/>
                </a:solidFill>
              </a:rPr>
              <a:t> (MG), filha primogênita de uma família modesta. Aos cinco anos foi para Barbacena (MG), onde cursou a Escola Normal Municipal e, anos depois, lecionou pedagogia e higiene. Casou-se com Carlos Ferreira de Moura, adotando uma menina e depois um sobrinho, pois não podia engravidar.</a:t>
            </a:r>
          </a:p>
          <a:p>
            <a:endParaRPr lang="pt-BR" b="1" dirty="0" smtClean="0">
              <a:solidFill>
                <a:schemeClr val="bg1"/>
              </a:solidFill>
            </a:endParaRPr>
          </a:p>
          <a:p>
            <a:endParaRPr lang="pt-BR" b="1" dirty="0" smtClean="0"/>
          </a:p>
          <a:p>
            <a:endParaRPr lang="pt-BR" b="1" dirty="0"/>
          </a:p>
        </p:txBody>
      </p:sp>
      <p:pic>
        <p:nvPicPr>
          <p:cNvPr id="5" name="Espaço Reservado para Conteúdo 4" descr="http://4.bp.blogspot.com/_NnGhBcy6o04/Sb_QIEwCtCI/AAAAAAAABnQ/LSjtOiaan1c/s400/marialacerda2qx0.jpg"/>
          <p:cNvPicPr>
            <a:picLocks noGrp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4714876" y="1714488"/>
            <a:ext cx="4143403" cy="4849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2984"/>
          </a:xfrm>
          <a:solidFill>
            <a:schemeClr val="accent4">
              <a:lumMod val="60000"/>
              <a:lumOff val="40000"/>
            </a:schemeClr>
          </a:solidFill>
        </p:spPr>
        <p:txBody>
          <a:bodyPr>
            <a:noAutofit/>
          </a:bodyPr>
          <a:lstStyle/>
          <a:p>
            <a:r>
              <a:rPr lang="pt-BR" sz="3600" dirty="0" smtClean="0"/>
              <a:t>Maria Lacerda de Moura</a:t>
            </a:r>
            <a:br>
              <a:rPr lang="pt-BR" sz="3600" dirty="0" smtClean="0"/>
            </a:br>
            <a:r>
              <a:rPr lang="pt-BR" sz="3600" dirty="0" smtClean="0"/>
              <a:t>(1887- 1945)</a:t>
            </a:r>
            <a:endParaRPr lang="pt-BR" sz="36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0" y="1071546"/>
            <a:ext cx="9144000" cy="5786454"/>
          </a:xfrm>
          <a:solidFill>
            <a:schemeClr val="accent4">
              <a:lumMod val="75000"/>
            </a:schemeClr>
          </a:solidFill>
        </p:spPr>
        <p:txBody>
          <a:bodyPr>
            <a:normAutofit fontScale="62500" lnSpcReduction="20000"/>
          </a:bodyPr>
          <a:lstStyle/>
          <a:p>
            <a:r>
              <a:rPr lang="pt-BR" b="1" dirty="0" smtClean="0">
                <a:solidFill>
                  <a:schemeClr val="bg1"/>
                </a:solidFill>
              </a:rPr>
              <a:t>Escreveu vários livros; proferiu muitas palestras em sua militância libertária </a:t>
            </a:r>
            <a:r>
              <a:rPr lang="pt-BR" b="1" dirty="0" smtClean="0">
                <a:solidFill>
                  <a:schemeClr val="bg1"/>
                </a:solidFill>
              </a:rPr>
              <a:t> </a:t>
            </a:r>
            <a:r>
              <a:rPr lang="pt-BR" b="1" dirty="0" smtClean="0">
                <a:solidFill>
                  <a:schemeClr val="bg1"/>
                </a:solidFill>
              </a:rPr>
              <a:t>no Brasil e no exterior, </a:t>
            </a:r>
            <a:r>
              <a:rPr lang="pt-BR" b="1" dirty="0" smtClean="0">
                <a:solidFill>
                  <a:schemeClr val="bg1"/>
                </a:solidFill>
              </a:rPr>
              <a:t>discutindo </a:t>
            </a:r>
            <a:r>
              <a:rPr lang="pt-BR" b="1" dirty="0" smtClean="0">
                <a:solidFill>
                  <a:schemeClr val="bg1"/>
                </a:solidFill>
              </a:rPr>
              <a:t>assuntos diversos que aparecem em seus livros:</a:t>
            </a:r>
          </a:p>
          <a:p>
            <a:r>
              <a:rPr lang="pt-BR" b="1" i="1" dirty="0" smtClean="0">
                <a:solidFill>
                  <a:schemeClr val="bg1"/>
                </a:solidFill>
              </a:rPr>
              <a:t>Em torno da Educação</a:t>
            </a:r>
            <a:r>
              <a:rPr lang="pt-BR" b="1" dirty="0" smtClean="0">
                <a:solidFill>
                  <a:schemeClr val="bg1"/>
                </a:solidFill>
              </a:rPr>
              <a:t> (1918) – MLM</a:t>
            </a:r>
          </a:p>
          <a:p>
            <a:r>
              <a:rPr lang="pt-BR" b="1" i="1" dirty="0" smtClean="0">
                <a:solidFill>
                  <a:schemeClr val="bg1"/>
                </a:solidFill>
              </a:rPr>
              <a:t>Renovação </a:t>
            </a:r>
            <a:r>
              <a:rPr lang="pt-BR" b="1" dirty="0" smtClean="0">
                <a:solidFill>
                  <a:schemeClr val="bg1"/>
                </a:solidFill>
              </a:rPr>
              <a:t>(1919) – MLM</a:t>
            </a:r>
          </a:p>
          <a:p>
            <a:r>
              <a:rPr lang="pt-BR" b="1" i="1" dirty="0" smtClean="0">
                <a:solidFill>
                  <a:schemeClr val="bg1"/>
                </a:solidFill>
              </a:rPr>
              <a:t>A fraternidade na escola</a:t>
            </a:r>
            <a:r>
              <a:rPr lang="pt-BR" b="1" dirty="0" smtClean="0">
                <a:solidFill>
                  <a:schemeClr val="bg1"/>
                </a:solidFill>
              </a:rPr>
              <a:t> (1922) – MLM</a:t>
            </a:r>
          </a:p>
          <a:p>
            <a:r>
              <a:rPr lang="pt-BR" b="1" i="1" dirty="0" smtClean="0">
                <a:solidFill>
                  <a:schemeClr val="bg1"/>
                </a:solidFill>
              </a:rPr>
              <a:t>A mulher hodierna e seu papel na sociedade</a:t>
            </a:r>
            <a:r>
              <a:rPr lang="pt-BR" b="1" dirty="0" smtClean="0">
                <a:solidFill>
                  <a:schemeClr val="bg1"/>
                </a:solidFill>
              </a:rPr>
              <a:t> (1923) – MLM</a:t>
            </a:r>
          </a:p>
          <a:p>
            <a:r>
              <a:rPr lang="pt-BR" b="1" i="1" dirty="0" smtClean="0">
                <a:solidFill>
                  <a:schemeClr val="bg1"/>
                </a:solidFill>
              </a:rPr>
              <a:t>A mulher é uma degenerada </a:t>
            </a:r>
            <a:r>
              <a:rPr lang="pt-BR" b="1" dirty="0" smtClean="0">
                <a:solidFill>
                  <a:schemeClr val="bg1"/>
                </a:solidFill>
              </a:rPr>
              <a:t>(1924) – MLM</a:t>
            </a:r>
          </a:p>
          <a:p>
            <a:r>
              <a:rPr lang="pt-BR" b="1" i="1" dirty="0" smtClean="0">
                <a:solidFill>
                  <a:schemeClr val="bg1"/>
                </a:solidFill>
              </a:rPr>
              <a:t>Lições da Pedagogia</a:t>
            </a:r>
            <a:r>
              <a:rPr lang="pt-BR" b="1" dirty="0" smtClean="0">
                <a:solidFill>
                  <a:schemeClr val="bg1"/>
                </a:solidFill>
              </a:rPr>
              <a:t> (1925) – MLM</a:t>
            </a:r>
          </a:p>
          <a:p>
            <a:r>
              <a:rPr lang="pt-BR" b="1" i="1" dirty="0" smtClean="0">
                <a:solidFill>
                  <a:schemeClr val="bg1"/>
                </a:solidFill>
              </a:rPr>
              <a:t>Religião do Amor e da beleza</a:t>
            </a:r>
            <a:r>
              <a:rPr lang="pt-BR" b="1" dirty="0" smtClean="0">
                <a:solidFill>
                  <a:schemeClr val="bg1"/>
                </a:solidFill>
              </a:rPr>
              <a:t> (1926)  – MLM</a:t>
            </a:r>
          </a:p>
          <a:p>
            <a:r>
              <a:rPr lang="pt-BR" b="1" i="1" dirty="0" smtClean="0">
                <a:solidFill>
                  <a:schemeClr val="bg1"/>
                </a:solidFill>
              </a:rPr>
              <a:t>De </a:t>
            </a:r>
            <a:r>
              <a:rPr lang="pt-BR" b="1" i="1" dirty="0" err="1" smtClean="0">
                <a:solidFill>
                  <a:schemeClr val="bg1"/>
                </a:solidFill>
              </a:rPr>
              <a:t>Amundsen</a:t>
            </a:r>
            <a:r>
              <a:rPr lang="pt-BR" b="1" i="1" dirty="0" smtClean="0">
                <a:solidFill>
                  <a:schemeClr val="bg1"/>
                </a:solidFill>
              </a:rPr>
              <a:t> a Del </a:t>
            </a:r>
            <a:r>
              <a:rPr lang="pt-BR" b="1" i="1" dirty="0" err="1" smtClean="0">
                <a:solidFill>
                  <a:schemeClr val="bg1"/>
                </a:solidFill>
              </a:rPr>
              <a:t>Prete</a:t>
            </a:r>
            <a:r>
              <a:rPr lang="pt-BR" b="1" dirty="0" smtClean="0">
                <a:solidFill>
                  <a:schemeClr val="bg1"/>
                </a:solidFill>
              </a:rPr>
              <a:t> (1928) – MLM</a:t>
            </a:r>
          </a:p>
          <a:p>
            <a:r>
              <a:rPr lang="pt-BR" b="1" i="1" dirty="0" smtClean="0">
                <a:solidFill>
                  <a:schemeClr val="bg1"/>
                </a:solidFill>
              </a:rPr>
              <a:t>Civilização, tronco de escravos</a:t>
            </a:r>
            <a:r>
              <a:rPr lang="pt-BR" b="1" dirty="0" smtClean="0">
                <a:solidFill>
                  <a:schemeClr val="bg1"/>
                </a:solidFill>
              </a:rPr>
              <a:t> (1931) – MLM</a:t>
            </a:r>
          </a:p>
          <a:p>
            <a:r>
              <a:rPr lang="pt-BR" b="1" i="1" dirty="0" smtClean="0">
                <a:solidFill>
                  <a:schemeClr val="bg1"/>
                </a:solidFill>
              </a:rPr>
              <a:t>Amai-vos e não vos multipliquei</a:t>
            </a:r>
            <a:r>
              <a:rPr lang="pt-BR" b="1" dirty="0" smtClean="0">
                <a:solidFill>
                  <a:schemeClr val="bg1"/>
                </a:solidFill>
              </a:rPr>
              <a:t> (1932) – MLM</a:t>
            </a:r>
          </a:p>
          <a:p>
            <a:r>
              <a:rPr lang="pt-BR" b="1" i="1" dirty="0" smtClean="0">
                <a:solidFill>
                  <a:schemeClr val="bg1"/>
                </a:solidFill>
              </a:rPr>
              <a:t>Serviço militar obrigatório para a mulher? Recuso-me...</a:t>
            </a:r>
            <a:r>
              <a:rPr lang="pt-BR" b="1" dirty="0" smtClean="0">
                <a:solidFill>
                  <a:schemeClr val="bg1"/>
                </a:solidFill>
              </a:rPr>
              <a:t> (1933) – MLM</a:t>
            </a:r>
          </a:p>
          <a:p>
            <a:r>
              <a:rPr lang="pt-BR" b="1" i="1" dirty="0" err="1" smtClean="0">
                <a:solidFill>
                  <a:schemeClr val="bg1"/>
                </a:solidFill>
              </a:rPr>
              <a:t>Han</a:t>
            </a:r>
            <a:r>
              <a:rPr lang="pt-BR" b="1" i="1" dirty="0" smtClean="0">
                <a:solidFill>
                  <a:schemeClr val="bg1"/>
                </a:solidFill>
              </a:rPr>
              <a:t> </a:t>
            </a:r>
            <a:r>
              <a:rPr lang="pt-BR" b="1" i="1" dirty="0" err="1" smtClean="0">
                <a:solidFill>
                  <a:schemeClr val="bg1"/>
                </a:solidFill>
              </a:rPr>
              <a:t>Ryner</a:t>
            </a:r>
            <a:r>
              <a:rPr lang="pt-BR" b="1" i="1" dirty="0" smtClean="0">
                <a:solidFill>
                  <a:schemeClr val="bg1"/>
                </a:solidFill>
              </a:rPr>
              <a:t> e o amor plural</a:t>
            </a:r>
            <a:r>
              <a:rPr lang="pt-BR" b="1" dirty="0" smtClean="0">
                <a:solidFill>
                  <a:schemeClr val="bg1"/>
                </a:solidFill>
              </a:rPr>
              <a:t> (1933) – MLM</a:t>
            </a:r>
          </a:p>
          <a:p>
            <a:r>
              <a:rPr lang="pt-BR" b="1" i="1" dirty="0" smtClean="0">
                <a:solidFill>
                  <a:schemeClr val="bg1"/>
                </a:solidFill>
              </a:rPr>
              <a:t>Clero e Fascismo, horda de </a:t>
            </a:r>
            <a:r>
              <a:rPr lang="pt-BR" b="1" i="1" dirty="0" err="1" smtClean="0">
                <a:solidFill>
                  <a:schemeClr val="bg1"/>
                </a:solidFill>
              </a:rPr>
              <a:t>embrutecedores</a:t>
            </a:r>
            <a:r>
              <a:rPr lang="pt-BR" b="1" dirty="0" smtClean="0">
                <a:solidFill>
                  <a:schemeClr val="bg1"/>
                </a:solidFill>
              </a:rPr>
              <a:t> (1934) – MLM</a:t>
            </a:r>
          </a:p>
          <a:p>
            <a:r>
              <a:rPr lang="pt-BR" b="1" i="1" dirty="0" err="1" smtClean="0">
                <a:solidFill>
                  <a:schemeClr val="bg1"/>
                </a:solidFill>
              </a:rPr>
              <a:t>Ferrer</a:t>
            </a:r>
            <a:r>
              <a:rPr lang="pt-BR" b="1" i="1" dirty="0" smtClean="0">
                <a:solidFill>
                  <a:schemeClr val="bg1"/>
                </a:solidFill>
              </a:rPr>
              <a:t>, o clero romano e a educação laica </a:t>
            </a:r>
            <a:r>
              <a:rPr lang="pt-BR" b="1" dirty="0" smtClean="0">
                <a:solidFill>
                  <a:schemeClr val="bg1"/>
                </a:solidFill>
              </a:rPr>
              <a:t>(1934) – MLM</a:t>
            </a:r>
          </a:p>
          <a:p>
            <a:r>
              <a:rPr lang="pt-BR" b="1" i="1" dirty="0" smtClean="0">
                <a:solidFill>
                  <a:schemeClr val="bg1"/>
                </a:solidFill>
              </a:rPr>
              <a:t>Fascismo – filho dileto da Igreja e do Capital</a:t>
            </a:r>
            <a:r>
              <a:rPr lang="pt-BR" b="1" dirty="0" smtClean="0">
                <a:solidFill>
                  <a:schemeClr val="bg1"/>
                </a:solidFill>
              </a:rPr>
              <a:t> (1934) – MLM</a:t>
            </a:r>
          </a:p>
          <a:p>
            <a:endParaRPr lang="pt-BR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214422"/>
          </a:xfrm>
          <a:solidFill>
            <a:schemeClr val="accent4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r>
              <a:rPr lang="pt-BR" sz="3600" b="1" dirty="0" smtClean="0"/>
              <a:t>A OPERAÇÃPO DA HISTÓRIA E DA MEMÓRIA</a:t>
            </a:r>
            <a:endParaRPr lang="pt-BR" sz="3600" b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0" y="1142984"/>
            <a:ext cx="9144000" cy="5715016"/>
          </a:xfrm>
          <a:solidFill>
            <a:schemeClr val="accent4">
              <a:lumMod val="75000"/>
            </a:schemeClr>
          </a:solidFill>
        </p:spPr>
        <p:txBody>
          <a:bodyPr>
            <a:normAutofit fontScale="47500" lnSpcReduction="20000"/>
          </a:bodyPr>
          <a:lstStyle/>
          <a:p>
            <a:pPr>
              <a:lnSpc>
                <a:spcPct val="170000"/>
              </a:lnSpc>
            </a:pPr>
            <a:r>
              <a:rPr lang="pt-BR" sz="4400" b="1" dirty="0" smtClean="0">
                <a:solidFill>
                  <a:schemeClr val="bg1"/>
                </a:solidFill>
              </a:rPr>
              <a:t>PELA LISTA DE SEUS LIVROS, VÊ -SE QUE MARIA </a:t>
            </a:r>
            <a:r>
              <a:rPr lang="pt-BR" sz="4400" b="1" dirty="0" smtClean="0">
                <a:solidFill>
                  <a:schemeClr val="bg1"/>
                </a:solidFill>
              </a:rPr>
              <a:t>LACERDA DE MOURA COLOCA EM FOCO TEMAS POLÊMICOS  QUE SÓ POSTERIORMENTE SÃO DEBATIDOS </a:t>
            </a:r>
            <a:r>
              <a:rPr lang="pt-BR" sz="4400" b="1" dirty="0" smtClean="0">
                <a:solidFill>
                  <a:schemeClr val="bg1"/>
                </a:solidFill>
              </a:rPr>
              <a:t>PELAS MULHERES, </a:t>
            </a:r>
            <a:r>
              <a:rPr lang="pt-BR" sz="3800" b="1" dirty="0" smtClean="0">
                <a:solidFill>
                  <a:schemeClr val="bg1"/>
                </a:solidFill>
              </a:rPr>
              <a:t>  RETORNANDO </a:t>
            </a:r>
            <a:r>
              <a:rPr lang="pt-BR" sz="3800" b="1" dirty="0" smtClean="0">
                <a:solidFill>
                  <a:schemeClr val="bg1"/>
                </a:solidFill>
              </a:rPr>
              <a:t>A AGENDA DE LUTAS DOS  ANOS 60 E 70 DO SÉCULO XX, QUE FICARAM MARCADOS PELA RADICALIZAÇÃO DOS MOVIMENTOS FEMINISTAS PELO MUNDO, INCLUSIVE NO BRASIL. </a:t>
            </a:r>
          </a:p>
          <a:p>
            <a:pPr>
              <a:lnSpc>
                <a:spcPct val="170000"/>
              </a:lnSpc>
            </a:pPr>
            <a:r>
              <a:rPr lang="pt-BR" sz="3800" b="1" dirty="0" smtClean="0">
                <a:solidFill>
                  <a:schemeClr val="bg1"/>
                </a:solidFill>
              </a:rPr>
              <a:t>NESTE  BREVE RETROSPECTO A INTENÇÃO </a:t>
            </a:r>
            <a:r>
              <a:rPr lang="pt-BR" sz="3800" b="1" dirty="0" smtClean="0">
                <a:solidFill>
                  <a:schemeClr val="bg1"/>
                </a:solidFill>
              </a:rPr>
              <a:t> É </a:t>
            </a:r>
            <a:r>
              <a:rPr lang="pt-BR" sz="3800" b="1" dirty="0" smtClean="0">
                <a:solidFill>
                  <a:schemeClr val="bg1"/>
                </a:solidFill>
              </a:rPr>
              <a:t>DESTACAR, UM POUCO, O PERFIL E A TRAJETÓRIA DAS LUTAS DAS MULHERES BRASILEIRAS SOBRE QUESTÕES QUE FORAM FUNDAMENTAIS PARA A NOSSA EMANCIPAÇÃO  E, RECUPERAR A MEMÓRIA (MESMO QUE BREVE) DAQUELAS QUE SE DEDICARAM A ESSAS CAUSAS E QUE SE PROJETARAM PELO SEU PAPEL BUSCANDO AGREGAR EM TORNO DE SI OUTRAS MULHERES PARA  A CONQUISTA DE DIREITOS MÍNIMOS NA SOCIEDADE BRASILEIRA. </a:t>
            </a:r>
            <a:endParaRPr lang="pt-BR" b="1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417638"/>
          </a:xfrm>
          <a:solidFill>
            <a:schemeClr val="accent4">
              <a:lumMod val="40000"/>
              <a:lumOff val="60000"/>
            </a:schemeClr>
          </a:solidFill>
        </p:spPr>
        <p:txBody>
          <a:bodyPr>
            <a:normAutofit fontScale="90000"/>
          </a:bodyPr>
          <a:lstStyle/>
          <a:p>
            <a:r>
              <a:rPr lang="pt-BR" b="1" dirty="0" smtClean="0"/>
              <a:t>A OPERAÇÃPO DA HISTÓRIA E DA MEMÓRIA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0" y="1428736"/>
            <a:ext cx="9144000" cy="5429264"/>
          </a:xfrm>
          <a:solidFill>
            <a:schemeClr val="accent4">
              <a:lumMod val="75000"/>
            </a:schemeClr>
          </a:solidFill>
        </p:spPr>
        <p:txBody>
          <a:bodyPr>
            <a:normAutofit fontScale="70000" lnSpcReduction="20000"/>
          </a:bodyPr>
          <a:lstStyle/>
          <a:p>
            <a:pPr>
              <a:lnSpc>
                <a:spcPct val="170000"/>
              </a:lnSpc>
            </a:pPr>
            <a:r>
              <a:rPr lang="pt-BR" b="1" dirty="0" smtClean="0">
                <a:solidFill>
                  <a:schemeClr val="bg1"/>
                </a:solidFill>
              </a:rPr>
              <a:t>CERTAMENTE O DIREITO À EDUCAÇÃO E AO EXERCÍCIO DA PROFISSÃO, FORAM FUNDAMENTAIS, PORQUE VEM GARANTINDO O EXERCÍCIO DE PROFISSÕES DIVERSAS E A OCUPAÇÃO DE POSIÇÕES NA SOCIEDADE BRASILEIRA, INCLUSIVE NA PRESIDENCIA DO PRÓPRIO PAÍS</a:t>
            </a:r>
            <a:r>
              <a:rPr lang="pt-BR" b="1" dirty="0" smtClean="0">
                <a:solidFill>
                  <a:schemeClr val="bg1"/>
                </a:solidFill>
              </a:rPr>
              <a:t>. PORÉM, EMBORA ELES SE INSCREVAM NO ÂMBITO DOS DIREITOS CIVIS, CERTAMENTE AINDA SÃO LIMITADOS. </a:t>
            </a:r>
            <a:endParaRPr lang="pt-BR" b="1" dirty="0" smtClean="0">
              <a:solidFill>
                <a:schemeClr val="bg1"/>
              </a:solidFill>
            </a:endParaRPr>
          </a:p>
          <a:p>
            <a:pPr>
              <a:lnSpc>
                <a:spcPct val="170000"/>
              </a:lnSpc>
            </a:pPr>
            <a:r>
              <a:rPr lang="pt-BR" b="1" dirty="0" smtClean="0">
                <a:solidFill>
                  <a:schemeClr val="bg1"/>
                </a:solidFill>
              </a:rPr>
              <a:t>OS TEXTOS DISCUTIDOS,  A SEGUIR, TRAZEM OUTROS ASPECTOS DESSE DEBATE, INCLUSIVE  O CAMINHO  DAS DISCUSSÕES TEÓRICAS QUE  CARREGAM AS DIVERGENCIAS </a:t>
            </a:r>
            <a:r>
              <a:rPr lang="pt-BR" b="1" dirty="0" smtClean="0">
                <a:solidFill>
                  <a:schemeClr val="bg1"/>
                </a:solidFill>
              </a:rPr>
              <a:t>, ATÉ </a:t>
            </a:r>
            <a:r>
              <a:rPr lang="pt-BR" b="1" dirty="0" smtClean="0">
                <a:solidFill>
                  <a:schemeClr val="bg1"/>
                </a:solidFill>
              </a:rPr>
              <a:t>A ATULAIDADE, SOBRE O ENFOQUE DA QUESTÃO.</a:t>
            </a:r>
            <a:endParaRPr lang="pt-BR" b="1" dirty="0" smtClean="0"/>
          </a:p>
          <a:p>
            <a:endParaRPr lang="pt-BR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417638"/>
          </a:xfrm>
          <a:solidFill>
            <a:schemeClr val="accent4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pt-BR" sz="2700" b="1" dirty="0" smtClean="0"/>
              <a:t>SOIHET, Rachel; PEDRO, Joana Maria. A </a:t>
            </a:r>
            <a:r>
              <a:rPr lang="pt-BR" sz="2700" b="1" dirty="0" err="1" smtClean="0"/>
              <a:t>emergencia</a:t>
            </a:r>
            <a:r>
              <a:rPr lang="pt-BR" sz="2700" b="1" dirty="0" smtClean="0"/>
              <a:t> da pesquisa da História das mulheres e das relaçõe</a:t>
            </a:r>
            <a:r>
              <a:rPr lang="pt-BR" sz="2200" b="1" dirty="0" smtClean="0"/>
              <a:t>s de gênero. Revista Brasileira de História/SP, v.27. n.54, p. 281-300.</a:t>
            </a:r>
            <a:endParaRPr lang="pt-BR" sz="2200" b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0" y="1428736"/>
            <a:ext cx="9144000" cy="5429264"/>
          </a:xfrm>
          <a:solidFill>
            <a:schemeClr val="accent4">
              <a:lumMod val="75000"/>
            </a:schemeClr>
          </a:solidFill>
        </p:spPr>
        <p:txBody>
          <a:bodyPr>
            <a:normAutofit fontScale="92500" lnSpcReduction="20000"/>
          </a:bodyPr>
          <a:lstStyle/>
          <a:p>
            <a:r>
              <a:rPr lang="pt-BR" b="1" dirty="0" smtClean="0">
                <a:solidFill>
                  <a:schemeClr val="bg1"/>
                </a:solidFill>
              </a:rPr>
              <a:t>AS AUTORAS, </a:t>
            </a:r>
            <a:r>
              <a:rPr lang="pt-BR" b="1" dirty="0" smtClean="0">
                <a:solidFill>
                  <a:schemeClr val="bg1"/>
                </a:solidFill>
              </a:rPr>
              <a:t>RACHEL SOIET E JOANA PEDRO, NO </a:t>
            </a:r>
            <a:r>
              <a:rPr lang="pt-BR" b="1" dirty="0" smtClean="0">
                <a:solidFill>
                  <a:schemeClr val="bg1"/>
                </a:solidFill>
              </a:rPr>
              <a:t>RESUMO DO TEXTO</a:t>
            </a:r>
            <a:r>
              <a:rPr lang="pt-BR" b="1" dirty="0" smtClean="0">
                <a:solidFill>
                  <a:schemeClr val="bg1"/>
                </a:solidFill>
              </a:rPr>
              <a:t>,”</a:t>
            </a:r>
            <a:r>
              <a:rPr lang="pt-BR" b="1" dirty="0" smtClean="0">
                <a:solidFill>
                  <a:schemeClr val="bg1"/>
                </a:solidFill>
              </a:rPr>
              <a:t>História </a:t>
            </a:r>
            <a:r>
              <a:rPr lang="pt-BR" b="1" dirty="0" smtClean="0">
                <a:solidFill>
                  <a:schemeClr val="bg1"/>
                </a:solidFill>
              </a:rPr>
              <a:t>das mulheres e das relaçõe</a:t>
            </a:r>
            <a:r>
              <a:rPr lang="pt-BR" sz="2800" b="1" dirty="0" smtClean="0">
                <a:solidFill>
                  <a:schemeClr val="bg1"/>
                </a:solidFill>
              </a:rPr>
              <a:t>s de </a:t>
            </a:r>
            <a:r>
              <a:rPr lang="pt-BR" sz="2800" b="1" dirty="0" smtClean="0">
                <a:solidFill>
                  <a:schemeClr val="bg1"/>
                </a:solidFill>
              </a:rPr>
              <a:t>gênero”</a:t>
            </a:r>
            <a:r>
              <a:rPr lang="pt-BR" sz="2800" b="1" dirty="0" smtClean="0"/>
              <a:t> </a:t>
            </a:r>
            <a:r>
              <a:rPr lang="pt-BR" b="1" dirty="0" smtClean="0">
                <a:solidFill>
                  <a:schemeClr val="bg1"/>
                </a:solidFill>
              </a:rPr>
              <a:t>ESCLARECEM </a:t>
            </a:r>
            <a:r>
              <a:rPr lang="pt-BR" b="1" dirty="0" smtClean="0">
                <a:solidFill>
                  <a:schemeClr val="bg1"/>
                </a:solidFill>
              </a:rPr>
              <a:t>QUE PRETENDEM DISCUTIR A TRAJETÓRIA DA FORMAÇÃO DO CAMPO HISTORIOGRÁFICO , NO </a:t>
            </a:r>
            <a:r>
              <a:rPr lang="pt-BR" b="1" dirty="0" smtClean="0">
                <a:solidFill>
                  <a:schemeClr val="bg1"/>
                </a:solidFill>
              </a:rPr>
              <a:t>BRASIL</a:t>
            </a:r>
            <a:r>
              <a:rPr lang="pt-BR" b="1" dirty="0" smtClean="0">
                <a:solidFill>
                  <a:schemeClr val="bg1"/>
                </a:solidFill>
              </a:rPr>
              <a:t> </a:t>
            </a:r>
            <a:r>
              <a:rPr lang="pt-BR" b="1" dirty="0" smtClean="0">
                <a:solidFill>
                  <a:schemeClr val="bg1"/>
                </a:solidFill>
              </a:rPr>
              <a:t>SOBRE A QUESTÃO</a:t>
            </a:r>
            <a:r>
              <a:rPr lang="pt-BR" b="1" dirty="0" smtClean="0">
                <a:solidFill>
                  <a:schemeClr val="bg1"/>
                </a:solidFill>
              </a:rPr>
              <a:t>. </a:t>
            </a:r>
            <a:r>
              <a:rPr lang="pt-BR" b="1" dirty="0" smtClean="0">
                <a:solidFill>
                  <a:schemeClr val="bg1"/>
                </a:solidFill>
              </a:rPr>
              <a:t>O FOCO “SÃO AS OBRAS PUBLICADAS A PARTIR DAS DÉCADAS DE 1980, </a:t>
            </a:r>
            <a:r>
              <a:rPr lang="pt-BR" b="1" dirty="0" smtClean="0">
                <a:solidFill>
                  <a:schemeClr val="bg1"/>
                </a:solidFill>
              </a:rPr>
              <a:t> </a:t>
            </a:r>
            <a:r>
              <a:rPr lang="pt-BR" b="1" dirty="0" smtClean="0">
                <a:solidFill>
                  <a:schemeClr val="bg1"/>
                </a:solidFill>
              </a:rPr>
              <a:t>AS PESQUISAS REALIZADAS E AS CATEGORIAS DE ANÁLISES UTILIZADAS VISANDO TRAÇAR UM PANORAMA DA CONSTITUIÇÃO DESSE CAMPO” (P.281). </a:t>
            </a:r>
          </a:p>
          <a:p>
            <a:r>
              <a:rPr lang="pt-BR" b="1" dirty="0" smtClean="0">
                <a:solidFill>
                  <a:schemeClr val="bg1"/>
                </a:solidFill>
              </a:rPr>
              <a:t>TAMBÉM QUEREM MOSTRAR COMO AS CATEGORIAS ‘MULHER’, ‘MULHERES’ E ‘RELAÇÕES DE GÊNERO’ TEM SIDO ALVO DE DISCUSSÕES, APROPRIAÇÕES E DISPUTAS.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2984"/>
          </a:xfrm>
          <a:solidFill>
            <a:schemeClr val="accent4">
              <a:lumMod val="40000"/>
              <a:lumOff val="60000"/>
            </a:schemeClr>
          </a:solidFill>
        </p:spPr>
        <p:txBody>
          <a:bodyPr/>
          <a:lstStyle/>
          <a:p>
            <a:r>
              <a:rPr lang="pt-BR" dirty="0" smtClean="0"/>
              <a:t>TRAJETÓRIA DO DEBATE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0" y="1142984"/>
            <a:ext cx="9144000" cy="5715016"/>
          </a:xfrm>
          <a:solidFill>
            <a:schemeClr val="accent4">
              <a:lumMod val="75000"/>
            </a:schemeClr>
          </a:solidFill>
        </p:spPr>
        <p:txBody>
          <a:bodyPr>
            <a:normAutofit fontScale="92500" lnSpcReduction="20000"/>
          </a:bodyPr>
          <a:lstStyle/>
          <a:p>
            <a:r>
              <a:rPr lang="pt-BR" b="1" dirty="0" smtClean="0">
                <a:solidFill>
                  <a:schemeClr val="bg1"/>
                </a:solidFill>
              </a:rPr>
              <a:t>INICIAM O ARTIGO CHAMANDO A ATENÇÃO QUE EM 1989 A </a:t>
            </a:r>
            <a:r>
              <a:rPr lang="pt-BR" b="1" i="1" dirty="0" smtClean="0">
                <a:solidFill>
                  <a:schemeClr val="bg1"/>
                </a:solidFill>
              </a:rPr>
              <a:t>REVISTA BRASILEIRA DE HISTÓRIA</a:t>
            </a:r>
            <a:r>
              <a:rPr lang="pt-BR" b="1" dirty="0" smtClean="0">
                <a:solidFill>
                  <a:schemeClr val="bg1"/>
                </a:solidFill>
              </a:rPr>
              <a:t> PUBLICOU UM NÚMERO INTEIRAMENTE DEDICADO “A MULHER NO ESPAÇO PÚBLICO”, ORGANIZADO POR STELLA BRESCIANI QUE DIZIA SER ESTA UMA “HISTÓRIA DA EXCLUSÃO”. </a:t>
            </a:r>
          </a:p>
          <a:p>
            <a:r>
              <a:rPr lang="pt-BR" b="1" dirty="0" smtClean="0">
                <a:solidFill>
                  <a:schemeClr val="bg1"/>
                </a:solidFill>
              </a:rPr>
              <a:t>FALAR DE MULHER NA HISTÓRIA SIGNIFICAVA , ENTÃO, REPARAR EM PARTE ESSA EXCLUSÃO &gt; PROCURAR TRAÇOS DA PRESENÇA FEMININA, NUM DOMÍNIO SEMPRE RESERVADO AOS HOMENS ERA UMA TAREFA DIFÍCIL. AS CATEGORIAS </a:t>
            </a:r>
            <a:r>
              <a:rPr lang="pt-BR" b="1" dirty="0" smtClean="0">
                <a:solidFill>
                  <a:schemeClr val="bg1"/>
                </a:solidFill>
              </a:rPr>
              <a:t>“MULHER”, “MULHERES” </a:t>
            </a:r>
            <a:r>
              <a:rPr lang="pt-BR" b="1" dirty="0" smtClean="0">
                <a:solidFill>
                  <a:schemeClr val="bg1"/>
                </a:solidFill>
              </a:rPr>
              <a:t>E </a:t>
            </a:r>
            <a:r>
              <a:rPr lang="pt-BR" b="1" dirty="0" smtClean="0">
                <a:solidFill>
                  <a:schemeClr val="bg1"/>
                </a:solidFill>
              </a:rPr>
              <a:t>“CONDIÇÃO FEMININA” </a:t>
            </a:r>
            <a:r>
              <a:rPr lang="pt-BR" b="1" dirty="0" smtClean="0">
                <a:solidFill>
                  <a:schemeClr val="bg1"/>
                </a:solidFill>
              </a:rPr>
              <a:t>ERAM UTILIZADAS NA ANÁLISE DAS FONTES.  A categoria  </a:t>
            </a:r>
            <a:r>
              <a:rPr lang="pt-BR" b="1" dirty="0" smtClean="0">
                <a:solidFill>
                  <a:schemeClr val="bg1"/>
                </a:solidFill>
              </a:rPr>
              <a:t>“gênero” </a:t>
            </a:r>
            <a:r>
              <a:rPr lang="pt-BR" b="1" dirty="0" smtClean="0">
                <a:solidFill>
                  <a:schemeClr val="bg1"/>
                </a:solidFill>
              </a:rPr>
              <a:t>ainda era uma novidade nas análises da historiografia brasileira.</a:t>
            </a:r>
          </a:p>
          <a:p>
            <a:endParaRPr lang="pt-BR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00108"/>
          </a:xfrm>
          <a:solidFill>
            <a:schemeClr val="accent4">
              <a:lumMod val="40000"/>
              <a:lumOff val="60000"/>
            </a:schemeClr>
          </a:solidFill>
        </p:spPr>
        <p:txBody>
          <a:bodyPr/>
          <a:lstStyle/>
          <a:p>
            <a:r>
              <a:rPr lang="pt-BR" dirty="0" smtClean="0"/>
              <a:t>Trajetória do debate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0" y="1000108"/>
            <a:ext cx="9144000" cy="5857892"/>
          </a:xfrm>
          <a:solidFill>
            <a:schemeClr val="accent4">
              <a:lumMod val="75000"/>
            </a:schemeClr>
          </a:solidFill>
        </p:spPr>
        <p:txBody>
          <a:bodyPr>
            <a:normAutofit fontScale="92500" lnSpcReduction="10000"/>
          </a:bodyPr>
          <a:lstStyle/>
          <a:p>
            <a:r>
              <a:rPr lang="pt-BR" dirty="0" smtClean="0">
                <a:solidFill>
                  <a:schemeClr val="bg1"/>
                </a:solidFill>
              </a:rPr>
              <a:t>18 ANOS DEPOIS, NOVAMENTE A RBH TRAZ OUTRO DOSSIÊ &gt; OUTRAS QUESTÕES. EM 2007, JÁ NÃO SE TRATA DE REPARAR A EXCLUSÃO. REPASSAM AS PRIMEIRAS OBRAS (MARIA ODILA, RAGO, LEITE, ETC) QUE DISCUTEM A PARTIR DAQUELAS CATEGORIAS. Somente em 1990, com a tradução do artigo </a:t>
            </a:r>
            <a:r>
              <a:rPr lang="pt-BR" dirty="0" smtClean="0">
                <a:solidFill>
                  <a:schemeClr val="bg1"/>
                </a:solidFill>
              </a:rPr>
              <a:t>J</a:t>
            </a:r>
            <a:r>
              <a:rPr lang="pt-BR" dirty="0" smtClean="0">
                <a:solidFill>
                  <a:schemeClr val="bg1"/>
                </a:solidFill>
              </a:rPr>
              <a:t>oan Scott  no Brasil pela </a:t>
            </a:r>
            <a:r>
              <a:rPr lang="pt-BR" i="1" dirty="0" smtClean="0">
                <a:solidFill>
                  <a:schemeClr val="bg1"/>
                </a:solidFill>
              </a:rPr>
              <a:t>Revista Educação e Realidade, </a:t>
            </a:r>
            <a:r>
              <a:rPr lang="pt-BR" dirty="0" smtClean="0">
                <a:solidFill>
                  <a:schemeClr val="bg1"/>
                </a:solidFill>
              </a:rPr>
              <a:t>a categoria gênero passou a ser usada no Brasil. Mas as pesquisas continuaram a usar também ‘mulher’, ou ainda ‘mulheres’. Igualmente surgiram vários </a:t>
            </a:r>
            <a:r>
              <a:rPr lang="pt-BR" dirty="0" err="1" smtClean="0">
                <a:solidFill>
                  <a:schemeClr val="bg1"/>
                </a:solidFill>
              </a:rPr>
              <a:t>foruns</a:t>
            </a:r>
            <a:r>
              <a:rPr lang="pt-BR" dirty="0" smtClean="0">
                <a:solidFill>
                  <a:schemeClr val="bg1"/>
                </a:solidFill>
              </a:rPr>
              <a:t> de debate os GP da ANPUH, </a:t>
            </a:r>
            <a:r>
              <a:rPr lang="pt-BR" dirty="0" err="1" smtClean="0">
                <a:solidFill>
                  <a:schemeClr val="bg1"/>
                </a:solidFill>
              </a:rPr>
              <a:t>Assoc</a:t>
            </a:r>
            <a:r>
              <a:rPr lang="pt-BR" dirty="0" smtClean="0">
                <a:solidFill>
                  <a:schemeClr val="bg1"/>
                </a:solidFill>
              </a:rPr>
              <a:t>. Bras. de Hist. Oral, ANPOCS, que passaram a agregar pesquisadores do RJ/SP/SC/RS/MS &gt; cujas apresentações passaram a</a:t>
            </a:r>
            <a:endParaRPr lang="pt-BR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71546"/>
          </a:xfrm>
          <a:solidFill>
            <a:schemeClr val="accent4">
              <a:lumMod val="60000"/>
              <a:lumOff val="40000"/>
            </a:schemeClr>
          </a:solidFill>
        </p:spPr>
        <p:txBody>
          <a:bodyPr/>
          <a:lstStyle/>
          <a:p>
            <a:r>
              <a:rPr lang="pt-BR" dirty="0" smtClean="0"/>
              <a:t>A trajetória do debate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0" y="1071546"/>
            <a:ext cx="9144000" cy="5786454"/>
          </a:xfrm>
          <a:solidFill>
            <a:schemeClr val="accent4">
              <a:lumMod val="75000"/>
            </a:schemeClr>
          </a:solidFill>
        </p:spPr>
        <p:txBody>
          <a:bodyPr>
            <a:normAutofit fontScale="92500" lnSpcReduction="20000"/>
          </a:bodyPr>
          <a:lstStyle/>
          <a:p>
            <a:r>
              <a:rPr lang="pt-BR" dirty="0" smtClean="0">
                <a:solidFill>
                  <a:schemeClr val="bg1"/>
                </a:solidFill>
              </a:rPr>
              <a:t>Integrar os dossiês dos periódicos em Histórias das mulheres e estudos de gênero, como Revista de </a:t>
            </a:r>
            <a:r>
              <a:rPr lang="pt-BR" i="1" dirty="0" smtClean="0">
                <a:solidFill>
                  <a:schemeClr val="bg1"/>
                </a:solidFill>
              </a:rPr>
              <a:t>Estudos Feministas, Espaço feminino, Revista</a:t>
            </a:r>
            <a:r>
              <a:rPr lang="pt-BR" dirty="0" smtClean="0">
                <a:solidFill>
                  <a:schemeClr val="bg1"/>
                </a:solidFill>
              </a:rPr>
              <a:t> </a:t>
            </a:r>
            <a:r>
              <a:rPr lang="pt-BR" i="1" dirty="0" smtClean="0">
                <a:solidFill>
                  <a:schemeClr val="bg1"/>
                </a:solidFill>
              </a:rPr>
              <a:t>Esboços, Revista </a:t>
            </a:r>
            <a:r>
              <a:rPr lang="pt-BR" i="1" dirty="0" err="1" smtClean="0">
                <a:solidFill>
                  <a:schemeClr val="bg1"/>
                </a:solidFill>
              </a:rPr>
              <a:t>ArtCultura</a:t>
            </a:r>
            <a:r>
              <a:rPr lang="pt-BR" i="1" dirty="0" smtClean="0">
                <a:solidFill>
                  <a:schemeClr val="bg1"/>
                </a:solidFill>
              </a:rPr>
              <a:t>, Revista Fronteiras.</a:t>
            </a:r>
            <a:r>
              <a:rPr lang="pt-BR" dirty="0" smtClean="0">
                <a:solidFill>
                  <a:schemeClr val="bg1"/>
                </a:solidFill>
              </a:rPr>
              <a:t> E RBH. </a:t>
            </a:r>
          </a:p>
          <a:p>
            <a:r>
              <a:rPr lang="pt-BR" dirty="0" smtClean="0">
                <a:solidFill>
                  <a:schemeClr val="bg1"/>
                </a:solidFill>
              </a:rPr>
              <a:t>A ampliação do debate dos dias atuais contrasta com a trajetória difícil que a categoria de ‘gênero’ enfrentou no campo historiográfico. Nas ciências humanas, a disciplina História é certamente a que mais  tardiamente apropriou-se dessa categoria, assim como  da própria inclusão de ‘mulher’ ou de ‘mulheres’ como categoria analítica na pesquisa histórica. A postura costumeiramente ‘cautelosa’ dessa disciplina e o domínio do campo por determinadas perspectivas de abordagem  &gt; retardaram o avanço das discussões.</a:t>
            </a:r>
          </a:p>
          <a:p>
            <a:endParaRPr lang="pt-BR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71546"/>
          </a:xfrm>
          <a:solidFill>
            <a:schemeClr val="accent4">
              <a:lumMod val="60000"/>
              <a:lumOff val="40000"/>
            </a:schemeClr>
          </a:solidFill>
        </p:spPr>
        <p:txBody>
          <a:bodyPr/>
          <a:lstStyle/>
          <a:p>
            <a:r>
              <a:rPr lang="pt-BR" dirty="0" smtClean="0"/>
              <a:t>A trajetória do debate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0" y="1071546"/>
            <a:ext cx="9144000" cy="5786454"/>
          </a:xfrm>
          <a:solidFill>
            <a:schemeClr val="accent4">
              <a:lumMod val="75000"/>
            </a:schemeClr>
          </a:solidFill>
        </p:spPr>
        <p:txBody>
          <a:bodyPr>
            <a:normAutofit fontScale="85000" lnSpcReduction="20000"/>
          </a:bodyPr>
          <a:lstStyle/>
          <a:p>
            <a:r>
              <a:rPr lang="pt-BR" dirty="0" smtClean="0">
                <a:solidFill>
                  <a:schemeClr val="bg1"/>
                </a:solidFill>
              </a:rPr>
              <a:t>Para as autoras &gt;grande parte desse retardo se deveu ao caráter universal atribuído ao sujeito da história &gt; representado pela categoria ‘homem’(p. 284).</a:t>
            </a:r>
          </a:p>
          <a:p>
            <a:r>
              <a:rPr lang="pt-BR" dirty="0" smtClean="0">
                <a:solidFill>
                  <a:schemeClr val="bg1"/>
                </a:solidFill>
              </a:rPr>
              <a:t>Os </a:t>
            </a:r>
            <a:r>
              <a:rPr lang="pt-BR" dirty="0" err="1" smtClean="0">
                <a:solidFill>
                  <a:schemeClr val="bg1"/>
                </a:solidFill>
              </a:rPr>
              <a:t>Annales</a:t>
            </a:r>
            <a:r>
              <a:rPr lang="pt-BR" dirty="0" smtClean="0">
                <a:solidFill>
                  <a:schemeClr val="bg1"/>
                </a:solidFill>
              </a:rPr>
              <a:t> (na década de 20)e as correntes marxistas, com enfoques diferentes &gt; abriram caminho aos estudos das mulheres. Os </a:t>
            </a:r>
            <a:r>
              <a:rPr lang="pt-BR" dirty="0" err="1" smtClean="0">
                <a:solidFill>
                  <a:schemeClr val="bg1"/>
                </a:solidFill>
              </a:rPr>
              <a:t>Annales</a:t>
            </a:r>
            <a:r>
              <a:rPr lang="pt-BR" dirty="0" smtClean="0">
                <a:solidFill>
                  <a:schemeClr val="bg1"/>
                </a:solidFill>
              </a:rPr>
              <a:t>, pelo interesse da história dos seres vivos concretos e o marxismo pelo estudo focado na luta de classes, embora as mulheres e as questões </a:t>
            </a:r>
            <a:r>
              <a:rPr lang="pt-BR" dirty="0" smtClean="0">
                <a:solidFill>
                  <a:schemeClr val="bg1"/>
                </a:solidFill>
              </a:rPr>
              <a:t>é</a:t>
            </a:r>
            <a:r>
              <a:rPr lang="pt-BR" dirty="0" smtClean="0">
                <a:solidFill>
                  <a:schemeClr val="bg1"/>
                </a:solidFill>
              </a:rPr>
              <a:t>tnicas ficassem em plano secundário nessas análises. Mas, a história social passa a abrigar as correntes revisionistas marxistas , cujas preocupações incidem sobre as identidades coletivas de uma ampla variedade de grupos sociais até então excluídos do interesse da história: operários, camponeses, escravos, pessoas comuns. Pluralizam-se os objetos de investigação e as mulheres são alçadas a condição de objeto e sujeito da história. </a:t>
            </a:r>
            <a:endParaRPr lang="pt-BR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71546"/>
          </a:xfrm>
          <a:solidFill>
            <a:schemeClr val="accent4">
              <a:lumMod val="60000"/>
              <a:lumOff val="40000"/>
            </a:schemeClr>
          </a:solidFill>
        </p:spPr>
        <p:txBody>
          <a:bodyPr/>
          <a:lstStyle/>
          <a:p>
            <a:r>
              <a:rPr lang="pt-BR" dirty="0" smtClean="0"/>
              <a:t>A trajetória do debate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0" y="1071546"/>
            <a:ext cx="9144000" cy="5786454"/>
          </a:xfrm>
          <a:solidFill>
            <a:schemeClr val="accent4">
              <a:lumMod val="75000"/>
            </a:schemeClr>
          </a:solidFill>
        </p:spPr>
        <p:txBody>
          <a:bodyPr>
            <a:normAutofit fontScale="92500" lnSpcReduction="20000"/>
          </a:bodyPr>
          <a:lstStyle/>
          <a:p>
            <a:r>
              <a:rPr lang="pt-BR" dirty="0" smtClean="0">
                <a:solidFill>
                  <a:schemeClr val="bg1"/>
                </a:solidFill>
              </a:rPr>
              <a:t>Na década de 1980 &gt; inúmeras pesquisas partiam da categoria ‘mulheres’.</a:t>
            </a:r>
          </a:p>
          <a:p>
            <a:r>
              <a:rPr lang="pt-BR" dirty="0" smtClean="0">
                <a:solidFill>
                  <a:schemeClr val="bg1"/>
                </a:solidFill>
              </a:rPr>
              <a:t>Na década de 1990 &gt; a categoria gênero passa a ser usada, com a tradução do texto de Scott. Mas o que vem a ser gênero? Qual a sua importância? Como tem sido trabalhada na historiografia brasileira? Mas, afinal por que gênero?</a:t>
            </a:r>
          </a:p>
          <a:p>
            <a:r>
              <a:rPr lang="pt-BR" dirty="0" smtClean="0">
                <a:solidFill>
                  <a:schemeClr val="bg1"/>
                </a:solidFill>
              </a:rPr>
              <a:t>Dizem as autoras que esta categoria foi tomada de empréstimo à gramática. Em seu sentido original gênero= em algumas línguas são desinências que designam indivíduos de sexos diferentes. “Gênero nas ciências sociais, tomou outra conotação, e significa a distinção entre atributos culturais alocados a cada um dos sexos e a dimensão biológica dos indivíduos”. </a:t>
            </a:r>
            <a:endParaRPr lang="pt-BR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417638"/>
          </a:xfrm>
          <a:solidFill>
            <a:schemeClr val="accent4">
              <a:lumMod val="60000"/>
              <a:lumOff val="40000"/>
            </a:schemeClr>
          </a:solidFill>
        </p:spPr>
        <p:txBody>
          <a:bodyPr/>
          <a:lstStyle/>
          <a:p>
            <a:r>
              <a:rPr lang="pt-BR" dirty="0" smtClean="0"/>
              <a:t>Mulheres na cena brasileira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0" y="1428736"/>
            <a:ext cx="9144000" cy="5429264"/>
          </a:xfrm>
          <a:solidFill>
            <a:schemeClr val="accent4">
              <a:lumMod val="75000"/>
            </a:schemeClr>
          </a:solidFill>
        </p:spPr>
        <p:txBody>
          <a:bodyPr/>
          <a:lstStyle/>
          <a:p>
            <a:r>
              <a:rPr lang="pt-BR" b="1" dirty="0" smtClean="0">
                <a:solidFill>
                  <a:schemeClr val="bg1"/>
                </a:solidFill>
              </a:rPr>
              <a:t>NA DÉCADA SEGUNTE, MERECE DESTAQUE O LIVRO </a:t>
            </a:r>
            <a:r>
              <a:rPr lang="pt-BR" b="1" i="1" dirty="0" smtClean="0">
                <a:solidFill>
                  <a:schemeClr val="bg1"/>
                </a:solidFill>
              </a:rPr>
              <a:t>HISTÓRIA DAS MULHERES NO BRASIL (1997),</a:t>
            </a:r>
            <a:r>
              <a:rPr lang="pt-BR" b="1" dirty="0" smtClean="0">
                <a:solidFill>
                  <a:schemeClr val="bg1"/>
                </a:solidFill>
              </a:rPr>
              <a:t> ORGANIZADO POR MARY DEL PRIORI ( </a:t>
            </a:r>
            <a:r>
              <a:rPr lang="es-ES_tradnl" dirty="0" smtClean="0">
                <a:solidFill>
                  <a:schemeClr val="bg1"/>
                </a:solidFill>
              </a:rPr>
              <a:t>DEL PRIORI, M. (</a:t>
            </a:r>
            <a:r>
              <a:rPr lang="es-ES_tradnl" dirty="0" err="1" smtClean="0">
                <a:solidFill>
                  <a:schemeClr val="bg1"/>
                </a:solidFill>
              </a:rPr>
              <a:t>Org</a:t>
            </a:r>
            <a:r>
              <a:rPr lang="es-ES_tradnl" dirty="0" smtClean="0">
                <a:solidFill>
                  <a:schemeClr val="bg1"/>
                </a:solidFill>
              </a:rPr>
              <a:t>.) </a:t>
            </a:r>
            <a:r>
              <a:rPr lang="pt-BR" dirty="0" smtClean="0">
                <a:solidFill>
                  <a:schemeClr val="bg1"/>
                </a:solidFill>
              </a:rPr>
              <a:t>História das mulheres no Brasil</a:t>
            </a:r>
            <a:r>
              <a:rPr lang="pt-BR" i="1" dirty="0" smtClean="0">
                <a:solidFill>
                  <a:schemeClr val="bg1"/>
                </a:solidFill>
              </a:rPr>
              <a:t>.</a:t>
            </a:r>
            <a:r>
              <a:rPr lang="pt-BR" dirty="0" smtClean="0">
                <a:solidFill>
                  <a:schemeClr val="bg1"/>
                </a:solidFill>
              </a:rPr>
              <a:t> São Paulo: Editora UNESP/Contexto, 1997</a:t>
            </a:r>
            <a:r>
              <a:rPr lang="pt-BR" b="1" dirty="0" smtClean="0">
                <a:solidFill>
                  <a:schemeClr val="bg1"/>
                </a:solidFill>
              </a:rPr>
              <a:t>), POR REUNIR TEXTOS DE VÁRIOS AUTORES QUE VÊM ESTUDANDO QUESTÕES DIVERSAS ENVOLVENDO O MUNDO FEMININO, DO PERÍODO COLONIAL À ATUALIDADE, EM ESPAÇOS DISTINTOS DO PAÍS. </a:t>
            </a:r>
          </a:p>
          <a:p>
            <a:endParaRPr lang="pt-BR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71546"/>
          </a:xfrm>
          <a:solidFill>
            <a:schemeClr val="accent4">
              <a:lumMod val="60000"/>
              <a:lumOff val="40000"/>
            </a:schemeClr>
          </a:solidFill>
        </p:spPr>
        <p:txBody>
          <a:bodyPr/>
          <a:lstStyle/>
          <a:p>
            <a:r>
              <a:rPr lang="pt-BR" dirty="0" smtClean="0"/>
              <a:t>Trajetória do debate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0" y="1071546"/>
            <a:ext cx="9144000" cy="5786454"/>
          </a:xfrm>
          <a:solidFill>
            <a:schemeClr val="accent4">
              <a:lumMod val="75000"/>
            </a:schemeClr>
          </a:solidFill>
        </p:spPr>
        <p:txBody>
          <a:bodyPr>
            <a:normAutofit fontScale="92500" lnSpcReduction="20000"/>
          </a:bodyPr>
          <a:lstStyle/>
          <a:p>
            <a:r>
              <a:rPr lang="pt-BR" dirty="0" smtClean="0">
                <a:solidFill>
                  <a:schemeClr val="bg1"/>
                </a:solidFill>
              </a:rPr>
              <a:t>Para as autoras:</a:t>
            </a:r>
          </a:p>
          <a:p>
            <a:r>
              <a:rPr lang="pt-BR" dirty="0" smtClean="0">
                <a:solidFill>
                  <a:schemeClr val="bg1"/>
                </a:solidFill>
              </a:rPr>
              <a:t>“Além disso, ‘gênero’ dá ênfase ao caráter fundamentalmente social, cultural das distinções baseadas no sexo, afastando o fantasma da naturalização; dá precisão à idéia de assimetria e de hierarquia nas relações entre homens e mulheres, incorporando a dimensão das relações de poder; dá ênfase ao aspecto relacional entre as mulheres e os homens, ou seja, de que nenhuma compreensão de qualquer um dos dois poderia existir através de um estudo que os considerasse totalmente em separado &gt; aspecto importante para ‘descobrir a amplitude dos papéis sexuais e do simbolismo sexual nas várias sociedades e épocas...”(p.188/289).</a:t>
            </a:r>
            <a:endParaRPr lang="pt-BR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417638"/>
          </a:xfrm>
          <a:solidFill>
            <a:schemeClr val="accent4">
              <a:lumMod val="60000"/>
              <a:lumOff val="40000"/>
            </a:schemeClr>
          </a:solidFill>
        </p:spPr>
        <p:txBody>
          <a:bodyPr/>
          <a:lstStyle/>
          <a:p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0" y="1428736"/>
            <a:ext cx="9144000" cy="5429264"/>
          </a:xfrm>
          <a:solidFill>
            <a:schemeClr val="accent4">
              <a:lumMod val="75000"/>
            </a:schemeClr>
          </a:solidFill>
        </p:spPr>
        <p:txBody>
          <a:bodyPr/>
          <a:lstStyle/>
          <a:p>
            <a:endParaRPr lang="pt-BR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417638"/>
          </a:xfrm>
          <a:solidFill>
            <a:schemeClr val="accent4">
              <a:lumMod val="60000"/>
              <a:lumOff val="40000"/>
            </a:schemeClr>
          </a:solidFill>
        </p:spPr>
        <p:txBody>
          <a:bodyPr/>
          <a:lstStyle/>
          <a:p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0" y="1428736"/>
            <a:ext cx="9144000" cy="5429264"/>
          </a:xfrm>
          <a:solidFill>
            <a:schemeClr val="accent4">
              <a:lumMod val="75000"/>
            </a:schemeClr>
          </a:solidFill>
        </p:spPr>
        <p:txBody>
          <a:bodyPr/>
          <a:lstStyle/>
          <a:p>
            <a:endParaRPr lang="pt-BR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417638"/>
          </a:xfrm>
          <a:solidFill>
            <a:schemeClr val="accent4">
              <a:lumMod val="60000"/>
              <a:lumOff val="40000"/>
            </a:schemeClr>
          </a:solidFill>
        </p:spPr>
        <p:txBody>
          <a:bodyPr/>
          <a:lstStyle/>
          <a:p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0" y="1428736"/>
            <a:ext cx="9144000" cy="5429264"/>
          </a:xfrm>
          <a:solidFill>
            <a:schemeClr val="accent4">
              <a:lumMod val="75000"/>
            </a:schemeClr>
          </a:solidFill>
        </p:spPr>
        <p:txBody>
          <a:bodyPr/>
          <a:lstStyle/>
          <a:p>
            <a:endParaRPr lang="pt-BR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417638"/>
          </a:xfrm>
          <a:solidFill>
            <a:schemeClr val="accent4">
              <a:lumMod val="40000"/>
              <a:lumOff val="60000"/>
            </a:schemeClr>
          </a:solidFill>
        </p:spPr>
        <p:txBody>
          <a:bodyPr/>
          <a:lstStyle/>
          <a:p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0" y="1428736"/>
            <a:ext cx="9144000" cy="5429264"/>
          </a:xfrm>
          <a:solidFill>
            <a:schemeClr val="accent4">
              <a:lumMod val="75000"/>
            </a:schemeClr>
          </a:solidFill>
        </p:spPr>
        <p:txBody>
          <a:bodyPr/>
          <a:lstStyle/>
          <a:p>
            <a:endParaRPr lang="pt-BR" b="1" dirty="0" smtClean="0"/>
          </a:p>
          <a:p>
            <a:endParaRPr lang="pt-BR" b="1" dirty="0" smtClean="0"/>
          </a:p>
          <a:p>
            <a:endParaRPr lang="pt-BR" b="1" dirty="0" smtClean="0"/>
          </a:p>
          <a:p>
            <a:endParaRPr lang="pt-BR" b="1" dirty="0" smtClean="0"/>
          </a:p>
          <a:p>
            <a:endParaRPr lang="pt-BR" b="1" dirty="0" smtClean="0"/>
          </a:p>
          <a:p>
            <a:endParaRPr lang="pt-BR" b="1" dirty="0" smtClean="0"/>
          </a:p>
          <a:p>
            <a:endParaRPr lang="pt-BR" b="1" dirty="0" smtClean="0"/>
          </a:p>
          <a:p>
            <a:endParaRPr lang="pt-BR" b="1" dirty="0" smtClean="0"/>
          </a:p>
          <a:p>
            <a:r>
              <a:rPr lang="pt-BR" b="1" dirty="0" smtClean="0"/>
              <a:t>Zélia Lopes da Silva – Assis, 23/9/11 </a:t>
            </a:r>
          </a:p>
          <a:p>
            <a:endParaRPr lang="pt-B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2984"/>
          </a:xfrm>
          <a:solidFill>
            <a:schemeClr val="accent4">
              <a:lumMod val="40000"/>
              <a:lumOff val="60000"/>
            </a:schemeClr>
          </a:solidFill>
        </p:spPr>
        <p:txBody>
          <a:bodyPr/>
          <a:lstStyle/>
          <a:p>
            <a:r>
              <a:rPr lang="pt-BR" dirty="0" smtClean="0"/>
              <a:t>Mulheres na cena brasileira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0" y="1142984"/>
            <a:ext cx="9144000" cy="5715016"/>
          </a:xfrm>
          <a:solidFill>
            <a:schemeClr val="accent4">
              <a:lumMod val="75000"/>
            </a:schemeClr>
          </a:solidFill>
        </p:spPr>
        <p:txBody>
          <a:bodyPr>
            <a:normAutofit fontScale="62500" lnSpcReduction="20000"/>
          </a:bodyPr>
          <a:lstStyle/>
          <a:p>
            <a:pPr indent="-396000">
              <a:lnSpc>
                <a:spcPct val="120000"/>
              </a:lnSpc>
              <a:buNone/>
              <a:defRPr/>
            </a:pPr>
            <a:r>
              <a:rPr lang="pt-BR" sz="4000" b="1" dirty="0" smtClean="0">
                <a:solidFill>
                  <a:schemeClr val="bg1"/>
                </a:solidFill>
              </a:rPr>
              <a:t>     MAS</a:t>
            </a:r>
            <a:r>
              <a:rPr lang="pt-BR" sz="4000" b="1" dirty="0">
                <a:solidFill>
                  <a:schemeClr val="bg1"/>
                </a:solidFill>
              </a:rPr>
              <a:t>, </a:t>
            </a:r>
            <a:r>
              <a:rPr lang="pt-BR" b="1" dirty="0">
                <a:solidFill>
                  <a:schemeClr val="bg1"/>
                </a:solidFill>
              </a:rPr>
              <a:t> AS LUTAS TRAVADAS PELAS MULHERES BRASILEIRAS, DO SÉCULO XIX AOS ANOS 40 DO SÉCULO XX JÁ HAVIAM SIDO DENSAMENTE PESQUISADAS PELA AMERICANISTA JUNE E. HAHNER, NO LIVRO </a:t>
            </a:r>
            <a:r>
              <a:rPr lang="pt-BR" b="1" i="1" dirty="0">
                <a:solidFill>
                  <a:schemeClr val="bg1"/>
                </a:solidFill>
              </a:rPr>
              <a:t>EMANCIPAÇÃO DO SEXO FEMININO. A LUTA PELOS DIREITOS DA MULHER NO BRASIL. 1850-1940(*),</a:t>
            </a:r>
            <a:r>
              <a:rPr lang="pt-BR" b="1" dirty="0">
                <a:solidFill>
                  <a:schemeClr val="bg1"/>
                </a:solidFill>
              </a:rPr>
              <a:t> QUE SOMENTE FOI PUBLICADO NO BRASIL, EM 2000, COMO FRUTO DESSA MILITÂNCIA DE MULHERES INTELECTUAIS DAS UNIVERSIDADES PÚBLICAS BRASILEIRAS. </a:t>
            </a:r>
          </a:p>
          <a:p>
            <a:pPr indent="-396000">
              <a:lnSpc>
                <a:spcPct val="120000"/>
              </a:lnSpc>
              <a:buNone/>
              <a:defRPr/>
            </a:pPr>
            <a:r>
              <a:rPr lang="pt-BR" b="1" dirty="0">
                <a:solidFill>
                  <a:schemeClr val="bg1"/>
                </a:solidFill>
              </a:rPr>
              <a:t>      JUNE HAHNER TRAZ , A PARTIR DE EXTENSA PESQUISA EM VARIADA DOCUMENTAÇÃO, A TRAJETÓRIA E A LUTA PERCORRIDA PELAS MULHERES BRASILEIRAS VISANDO SUA EMANCIPAÇÃO, TAIS COMO: </a:t>
            </a:r>
          </a:p>
          <a:p>
            <a:pPr indent="-396000">
              <a:lnSpc>
                <a:spcPct val="120000"/>
              </a:lnSpc>
              <a:buNone/>
              <a:defRPr/>
            </a:pPr>
            <a:r>
              <a:rPr lang="pt-BR" b="1" dirty="0">
                <a:solidFill>
                  <a:schemeClr val="bg1"/>
                </a:solidFill>
              </a:rPr>
              <a:t>.      </a:t>
            </a:r>
          </a:p>
          <a:p>
            <a:pPr indent="-396000">
              <a:lnSpc>
                <a:spcPct val="120000"/>
              </a:lnSpc>
              <a:buNone/>
              <a:defRPr/>
            </a:pPr>
            <a:r>
              <a:rPr lang="pt-BR" b="1" dirty="0">
                <a:solidFill>
                  <a:schemeClr val="bg1"/>
                </a:solidFill>
              </a:rPr>
              <a:t>       O DIREITO AOS ESTUDOS, INCLUSIVE UNIVERSITÁRIO;</a:t>
            </a:r>
          </a:p>
          <a:p>
            <a:pPr indent="-396000">
              <a:lnSpc>
                <a:spcPct val="120000"/>
              </a:lnSpc>
              <a:buNone/>
              <a:defRPr/>
            </a:pPr>
            <a:r>
              <a:rPr lang="pt-BR" b="1" dirty="0">
                <a:solidFill>
                  <a:schemeClr val="bg1"/>
                </a:solidFill>
              </a:rPr>
              <a:t>       O DIREITO AO EXERCÍCIO DE QUALQUER PROFISSÃO INDEPENDENTE DA     </a:t>
            </a:r>
          </a:p>
          <a:p>
            <a:pPr indent="-396000">
              <a:lnSpc>
                <a:spcPct val="120000"/>
              </a:lnSpc>
              <a:buNone/>
              <a:defRPr/>
            </a:pPr>
            <a:r>
              <a:rPr lang="pt-BR" b="1" dirty="0">
                <a:solidFill>
                  <a:schemeClr val="bg1"/>
                </a:solidFill>
              </a:rPr>
              <a:t>       CONDIÇÃO SOCIAL DA MULHER;</a:t>
            </a:r>
          </a:p>
          <a:p>
            <a:pPr indent="-396000">
              <a:lnSpc>
                <a:spcPct val="120000"/>
              </a:lnSpc>
              <a:defRPr/>
            </a:pPr>
            <a:r>
              <a:rPr lang="pt-BR" b="1" dirty="0">
                <a:solidFill>
                  <a:schemeClr val="bg1"/>
                </a:solidFill>
              </a:rPr>
              <a:t>O DIREITO AO VOTO;</a:t>
            </a:r>
          </a:p>
          <a:p>
            <a:pPr>
              <a:lnSpc>
                <a:spcPct val="120000"/>
              </a:lnSpc>
              <a:defRPr/>
            </a:pPr>
            <a:endParaRPr lang="es-ES_tradnl" sz="1000" b="1" dirty="0">
              <a:solidFill>
                <a:schemeClr val="bg1"/>
              </a:solidFill>
            </a:endParaRPr>
          </a:p>
          <a:p>
            <a:pPr>
              <a:lnSpc>
                <a:spcPct val="120000"/>
              </a:lnSpc>
              <a:defRPr/>
            </a:pPr>
            <a:r>
              <a:rPr lang="pt-BR" sz="1000" b="1" dirty="0">
                <a:solidFill>
                  <a:schemeClr val="bg1"/>
                </a:solidFill>
              </a:rPr>
              <a:t>_____________________________________________________</a:t>
            </a:r>
          </a:p>
          <a:p>
            <a:pPr>
              <a:lnSpc>
                <a:spcPct val="120000"/>
              </a:lnSpc>
              <a:defRPr/>
            </a:pPr>
            <a:r>
              <a:rPr lang="pt-BR" b="1" dirty="0">
                <a:solidFill>
                  <a:schemeClr val="bg1"/>
                </a:solidFill>
              </a:rPr>
              <a:t>(*)HAHNER, </a:t>
            </a:r>
            <a:r>
              <a:rPr lang="pt-BR" b="1" dirty="0" err="1">
                <a:solidFill>
                  <a:schemeClr val="bg1"/>
                </a:solidFill>
              </a:rPr>
              <a:t>June</a:t>
            </a:r>
            <a:r>
              <a:rPr lang="pt-BR" b="1" dirty="0">
                <a:solidFill>
                  <a:schemeClr val="bg1"/>
                </a:solidFill>
              </a:rPr>
              <a:t> E. </a:t>
            </a:r>
            <a:r>
              <a:rPr lang="pt-BR" b="1" i="1" dirty="0">
                <a:solidFill>
                  <a:schemeClr val="bg1"/>
                </a:solidFill>
              </a:rPr>
              <a:t>Emancipação do sexo feminino. A luta pelos direitos da mulher no Brasil. 1850-1940.</a:t>
            </a:r>
            <a:r>
              <a:rPr lang="pt-BR" b="1" dirty="0">
                <a:solidFill>
                  <a:schemeClr val="bg1"/>
                </a:solidFill>
              </a:rPr>
              <a:t> Florianópolis: Editora Mulheres, 2003.</a:t>
            </a:r>
          </a:p>
          <a:p>
            <a:pPr>
              <a:lnSpc>
                <a:spcPct val="120000"/>
              </a:lnSpc>
            </a:pPr>
            <a:endParaRPr lang="pt-BR" sz="1100" dirty="0" smtClean="0"/>
          </a:p>
          <a:p>
            <a:endParaRPr lang="pt-B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417638"/>
          </a:xfrm>
          <a:solidFill>
            <a:schemeClr val="accent4">
              <a:lumMod val="40000"/>
              <a:lumOff val="60000"/>
            </a:schemeClr>
          </a:solidFill>
        </p:spPr>
        <p:txBody>
          <a:bodyPr>
            <a:normAutofit fontScale="90000"/>
          </a:bodyPr>
          <a:lstStyle/>
          <a:p>
            <a:r>
              <a:rPr lang="pt-BR" dirty="0" smtClean="0"/>
              <a:t>A OPERAÇÃPO DA HISTÓRIA E DA MEMÓRIA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0" y="1428736"/>
            <a:ext cx="9144000" cy="5429264"/>
          </a:xfrm>
          <a:solidFill>
            <a:schemeClr val="accent4">
              <a:lumMod val="75000"/>
            </a:schemeClr>
          </a:solidFill>
        </p:spPr>
        <p:txBody>
          <a:bodyPr>
            <a:normAutofit lnSpcReduction="10000"/>
          </a:bodyPr>
          <a:lstStyle/>
          <a:p>
            <a:r>
              <a:rPr lang="pt-BR" b="1" dirty="0" smtClean="0">
                <a:solidFill>
                  <a:schemeClr val="bg1"/>
                </a:solidFill>
              </a:rPr>
              <a:t>ASSIM, AO MESMO TEMPO EM QUE AS PESQUISAS AVANÇAM, ELAS TRAZEM AS DESCOBERTAS: OS ROMANCES, CONTOS, POEMAS, ESCRITOS POR MULHERES, AS CARTAS, OS DIÁRIOS ÍNTIMOS, AS FOTOS/AMBUNS DE FAMÍLIA, DEPOIMENTOS ORAIS, DE SEU ENVOLVIMENTO NAS LUTAS DIVERSAS E NO COTIDIANO, PARA GARANTIR ALGUNS DIREITOS, SEJA NOS ESPAÇOS PRIVADOS, SEJA NAS SUAS MOVIMENTAÇÕES PARA OCUPAR OS ESPAÇOS PÚBLICOS, POR MUITO TEMPO  DESTINADOS APENAS AOS HOMENS.  </a:t>
            </a:r>
          </a:p>
          <a:p>
            <a:endParaRPr lang="pt-BR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417638"/>
          </a:xfrm>
          <a:solidFill>
            <a:schemeClr val="accent4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pt-BR" sz="3600" dirty="0" smtClean="0"/>
              <a:t>A OPERAÇÃPO DA HISTÓRIA E DA MEMÓRIA</a:t>
            </a:r>
            <a:br>
              <a:rPr lang="pt-BR" sz="3600" dirty="0" smtClean="0"/>
            </a:br>
            <a:r>
              <a:rPr lang="pt-BR" sz="3600" dirty="0" smtClean="0"/>
              <a:t>Mulheres na cena brasileira</a:t>
            </a:r>
            <a:endParaRPr lang="pt-BR" sz="36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0" y="1428736"/>
            <a:ext cx="9144000" cy="5429264"/>
          </a:xfrm>
          <a:solidFill>
            <a:schemeClr val="accent4">
              <a:lumMod val="75000"/>
            </a:schemeClr>
          </a:solidFill>
        </p:spPr>
        <p:txBody>
          <a:bodyPr>
            <a:normAutofit fontScale="92500" lnSpcReduction="20000"/>
          </a:bodyPr>
          <a:lstStyle/>
          <a:p>
            <a:r>
              <a:rPr lang="pt-BR" b="1" dirty="0" smtClean="0">
                <a:solidFill>
                  <a:schemeClr val="bg1"/>
                </a:solidFill>
              </a:rPr>
              <a:t>ESSAS REIVINDICAÇÕES FORAM CONSIDERADAS FUNDAMENTAIS PARA NOSSA EMANCIPAÇÃO E CONQUISTA DA CIDADANIA PLENA. VÁRIAS MULHERES ENGAJARAM-SE NESSAS LUTAS DESDE O FINAL DO SÉCULO XIX. MAS,  COM UM PERFIL MAIS DEFINIDO,  ALGUMAS DELAS  DESCARAM-SE, </a:t>
            </a:r>
            <a:r>
              <a:rPr lang="pt-BR" b="1" dirty="0" smtClean="0">
                <a:solidFill>
                  <a:schemeClr val="bg1"/>
                </a:solidFill>
              </a:rPr>
              <a:t>COMO </a:t>
            </a:r>
            <a:r>
              <a:rPr lang="pt-BR" b="1" dirty="0" smtClean="0">
                <a:solidFill>
                  <a:schemeClr val="bg1"/>
                </a:solidFill>
              </a:rPr>
              <a:t>BERTHA LUTZ , PAULISTA FILHA DE PAI SUISSO E MÃE DE ORIGEM </a:t>
            </a:r>
            <a:r>
              <a:rPr lang="pt-BR" b="1" dirty="0" smtClean="0">
                <a:solidFill>
                  <a:schemeClr val="bg1"/>
                </a:solidFill>
              </a:rPr>
              <a:t>ALEMÃ. SUA MILITANCIA EVIDENCIA-SE DESDE </a:t>
            </a:r>
            <a:r>
              <a:rPr lang="pt-BR" b="1" dirty="0" smtClean="0">
                <a:solidFill>
                  <a:schemeClr val="bg1"/>
                </a:solidFill>
              </a:rPr>
              <a:t>A DÉCADA DE 1920, FORMANDO IMPRENSA </a:t>
            </a:r>
            <a:r>
              <a:rPr lang="pt-BR" b="1" dirty="0" smtClean="0">
                <a:solidFill>
                  <a:schemeClr val="bg1"/>
                </a:solidFill>
              </a:rPr>
              <a:t>PRÓPRIA. ORGANIZOU </a:t>
            </a:r>
            <a:r>
              <a:rPr lang="pt-BR" b="1" dirty="0" smtClean="0">
                <a:solidFill>
                  <a:schemeClr val="bg1"/>
                </a:solidFill>
              </a:rPr>
              <a:t>UM CONGRESSO </a:t>
            </a:r>
            <a:r>
              <a:rPr lang="pt-BR" b="1" dirty="0" smtClean="0">
                <a:solidFill>
                  <a:schemeClr val="bg1"/>
                </a:solidFill>
              </a:rPr>
              <a:t>INTERNACIONAL  </a:t>
            </a:r>
            <a:r>
              <a:rPr lang="pt-BR" b="1" dirty="0" smtClean="0">
                <a:solidFill>
                  <a:schemeClr val="bg1"/>
                </a:solidFill>
              </a:rPr>
              <a:t>EM </a:t>
            </a:r>
            <a:r>
              <a:rPr lang="pt-BR" b="1" dirty="0" smtClean="0">
                <a:solidFill>
                  <a:schemeClr val="bg1"/>
                </a:solidFill>
              </a:rPr>
              <a:t>1922, </a:t>
            </a:r>
            <a:r>
              <a:rPr lang="pt-BR" b="1" dirty="0" smtClean="0">
                <a:solidFill>
                  <a:schemeClr val="bg1"/>
                </a:solidFill>
              </a:rPr>
              <a:t>NO RIO DE JANEIRO, ANO DO CENTENÁRIO DA INDEPENDIA DO BRASIL, COM O OBJETIVO DE DEBATER A SITUAÇÃO DA MULHER BRASILEIRA.</a:t>
            </a:r>
          </a:p>
          <a:p>
            <a:endParaRPr lang="pt-B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214422"/>
          </a:xfrm>
          <a:solidFill>
            <a:schemeClr val="accent4">
              <a:lumMod val="60000"/>
              <a:lumOff val="40000"/>
            </a:schemeClr>
          </a:solidFill>
        </p:spPr>
        <p:txBody>
          <a:bodyPr>
            <a:normAutofit fontScale="90000"/>
          </a:bodyPr>
          <a:lstStyle/>
          <a:p>
            <a:r>
              <a:rPr lang="pt-BR" dirty="0" smtClean="0"/>
              <a:t>Biografia - </a:t>
            </a:r>
            <a:r>
              <a:rPr lang="pt-BR" dirty="0" err="1" smtClean="0"/>
              <a:t>Bertha</a:t>
            </a:r>
            <a:r>
              <a:rPr lang="pt-BR" dirty="0" smtClean="0"/>
              <a:t> Maria Julia Lutz </a:t>
            </a:r>
            <a:br>
              <a:rPr lang="pt-BR" dirty="0" smtClean="0"/>
            </a:br>
            <a:r>
              <a:rPr lang="pt-BR" dirty="0" smtClean="0"/>
              <a:t>(1894-1976)</a:t>
            </a:r>
            <a:endParaRPr lang="pt-BR" dirty="0"/>
          </a:p>
        </p:txBody>
      </p:sp>
      <p:sp>
        <p:nvSpPr>
          <p:cNvPr id="6" name="Espaço Reservado para Conteúdo 5"/>
          <p:cNvSpPr>
            <a:spLocks noGrp="1"/>
          </p:cNvSpPr>
          <p:nvPr>
            <p:ph idx="1"/>
          </p:nvPr>
        </p:nvSpPr>
        <p:spPr>
          <a:xfrm>
            <a:off x="0" y="1214422"/>
            <a:ext cx="9144000" cy="5715040"/>
          </a:xfrm>
          <a:solidFill>
            <a:schemeClr val="accent4">
              <a:lumMod val="75000"/>
            </a:schemeClr>
          </a:solidFill>
        </p:spPr>
        <p:txBody>
          <a:bodyPr>
            <a:normAutofit fontScale="62500" lnSpcReduction="20000"/>
          </a:bodyPr>
          <a:lstStyle/>
          <a:p>
            <a:r>
              <a:rPr lang="pt-BR" b="1" dirty="0" smtClean="0">
                <a:solidFill>
                  <a:schemeClr val="bg1"/>
                </a:solidFill>
              </a:rPr>
              <a:t>QUEM ERA ELA?</a:t>
            </a:r>
            <a:endParaRPr lang="pt-BR" b="1" dirty="0" smtClean="0">
              <a:solidFill>
                <a:schemeClr val="bg1"/>
              </a:solidFill>
            </a:endParaRPr>
          </a:p>
          <a:p>
            <a:r>
              <a:rPr lang="pt-BR" sz="3800" b="1" dirty="0" smtClean="0">
                <a:solidFill>
                  <a:schemeClr val="bg1"/>
                </a:solidFill>
              </a:rPr>
              <a:t>“Ativista brasileira nascida em São Paulo, </a:t>
            </a:r>
            <a:r>
              <a:rPr lang="pt-BR" sz="3800" b="1" dirty="0" smtClean="0">
                <a:solidFill>
                  <a:schemeClr val="bg1"/>
                </a:solidFill>
              </a:rPr>
              <a:t>FOI uma </a:t>
            </a:r>
            <a:r>
              <a:rPr lang="pt-BR" sz="3800" b="1" dirty="0" smtClean="0">
                <a:solidFill>
                  <a:schemeClr val="bg1"/>
                </a:solidFill>
              </a:rPr>
              <a:t>das pioneiras do movimento feminista no Brasil e a quem as mulheres brasileiras devem a aprovação da legislação que lhes outorgou o direito de votar e serem votadas (1932). Filha da enfermeira inglesa Amy Fowler e do cientista e pioneiro da medicina tropical Adolfo Lutz, foi educada na Europa, onde tomou contato com a campanha sufragista inglesa. Formou-se em Biologia na Sorbonne e, voltando ao Brasil (1918), ingressou por concurso público como bióloga no Museu Nacional, a segunda mulher a ingressar no serviço público brasileiro. Empenhada na luta pelo voto feminino, ao lado de outras </a:t>
            </a:r>
            <a:r>
              <a:rPr lang="pt-BR" sz="3800" b="1" dirty="0" smtClean="0">
                <a:solidFill>
                  <a:schemeClr val="bg1"/>
                </a:solidFill>
              </a:rPr>
              <a:t>JOVENS ,</a:t>
            </a:r>
            <a:r>
              <a:rPr lang="pt-BR" sz="3800" b="1" dirty="0" smtClean="0">
                <a:solidFill>
                  <a:schemeClr val="bg1"/>
                </a:solidFill>
              </a:rPr>
              <a:t>criou </a:t>
            </a:r>
            <a:r>
              <a:rPr lang="pt-BR" sz="3800" b="1" dirty="0" smtClean="0">
                <a:solidFill>
                  <a:schemeClr val="bg1"/>
                </a:solidFill>
              </a:rPr>
              <a:t>a Liga para a Emancipação Intelectual da Mulher (1919), que foi o embrião da Federação Brasileira pelo Progresso Feminino, a FBPF. Representou as brasileiras na assembléia-geral da Liga das Mulheres Eleitoras, nos Estados Unidos (1922), onde foi eleita vice-presidente da Sociedade Pan-Americana. Finalmente, dez anos depois (1932), em 24 de fevereiro, por decreto-lei do presidente Getúlio Vargas, foi assinado o novo Código Eleitoral, onde estava previsto o direito de voto às mulheres”. </a:t>
            </a:r>
            <a:endParaRPr lang="pt-BR" sz="38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417638"/>
          </a:xfrm>
          <a:solidFill>
            <a:schemeClr val="accent4">
              <a:lumMod val="40000"/>
              <a:lumOff val="60000"/>
            </a:schemeClr>
          </a:solidFill>
        </p:spPr>
        <p:txBody>
          <a:bodyPr/>
          <a:lstStyle/>
          <a:p>
            <a:r>
              <a:rPr lang="pt-BR" dirty="0" err="1" smtClean="0"/>
              <a:t>Bertha</a:t>
            </a:r>
            <a:r>
              <a:rPr lang="pt-BR" dirty="0" smtClean="0"/>
              <a:t> Lutz (1894-1976)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0" y="1142984"/>
            <a:ext cx="9144000" cy="5715016"/>
          </a:xfrm>
          <a:solidFill>
            <a:schemeClr val="accent4">
              <a:lumMod val="75000"/>
            </a:schemeClr>
          </a:solidFill>
        </p:spPr>
        <p:txBody>
          <a:bodyPr/>
          <a:lstStyle/>
          <a:p>
            <a:r>
              <a:rPr lang="pt-BR" b="1" dirty="0" smtClean="0">
                <a:solidFill>
                  <a:schemeClr val="bg1"/>
                </a:solidFill>
              </a:rPr>
              <a:t>Nasceu em  São Paulo em 1894 e faleceu no Rio de Janeiro em 1976. Era filha de Adolpho Lutz, de família </a:t>
            </a:r>
            <a:r>
              <a:rPr lang="pt-BR" b="1" dirty="0" err="1" smtClean="0">
                <a:solidFill>
                  <a:schemeClr val="bg1"/>
                </a:solidFill>
              </a:rPr>
              <a:t>suiSSa</a:t>
            </a:r>
            <a:r>
              <a:rPr lang="pt-BR" b="1" dirty="0" smtClean="0">
                <a:solidFill>
                  <a:schemeClr val="bg1"/>
                </a:solidFill>
              </a:rPr>
              <a:t>. Sua mãe era inglesa.  Formou-se na Sorbonne em Zoologia.</a:t>
            </a:r>
            <a:endParaRPr lang="pt-BR" b="1" dirty="0">
              <a:solidFill>
                <a:schemeClr val="bg1"/>
              </a:solidFill>
            </a:endParaRPr>
          </a:p>
        </p:txBody>
      </p:sp>
      <p:pic>
        <p:nvPicPr>
          <p:cNvPr id="4" name="Espaço Reservado para Conteúdo 4" descr="http://www.fiocruz.br/ccs/media/bertha_jovem.jpg"/>
          <p:cNvPicPr>
            <a:picLocks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929190" y="2786058"/>
            <a:ext cx="3428992" cy="4071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417638"/>
          </a:xfrm>
          <a:solidFill>
            <a:schemeClr val="accent4">
              <a:lumMod val="40000"/>
              <a:lumOff val="60000"/>
            </a:schemeClr>
          </a:solidFill>
        </p:spPr>
        <p:txBody>
          <a:bodyPr>
            <a:normAutofit fontScale="90000"/>
          </a:bodyPr>
          <a:lstStyle/>
          <a:p>
            <a:r>
              <a:rPr lang="pt-BR" dirty="0" smtClean="0"/>
              <a:t>A OPERAÇÃPO DA HISTÓRIA E DA MEMÓRIA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0" y="1428736"/>
            <a:ext cx="9144000" cy="5429264"/>
          </a:xfrm>
          <a:solidFill>
            <a:schemeClr val="accent4">
              <a:lumMod val="75000"/>
            </a:schemeClr>
          </a:solidFill>
        </p:spPr>
        <p:txBody>
          <a:bodyPr>
            <a:normAutofit fontScale="77500" lnSpcReduction="20000"/>
          </a:bodyPr>
          <a:lstStyle/>
          <a:p>
            <a:r>
              <a:rPr lang="pt-BR" b="1" dirty="0" smtClean="0">
                <a:solidFill>
                  <a:schemeClr val="bg1"/>
                </a:solidFill>
              </a:rPr>
              <a:t>NESSES ANOS 1920-1930, OUTRAS MULHERES, MAIS RADICAIS, CONSIDERAVAM </a:t>
            </a:r>
            <a:r>
              <a:rPr lang="pt-BR" b="1" dirty="0" smtClean="0">
                <a:solidFill>
                  <a:schemeClr val="bg1"/>
                </a:solidFill>
              </a:rPr>
              <a:t>A </a:t>
            </a:r>
            <a:r>
              <a:rPr lang="pt-BR" b="1" dirty="0" smtClean="0">
                <a:solidFill>
                  <a:schemeClr val="bg1"/>
                </a:solidFill>
              </a:rPr>
              <a:t>PAUTA DE LUTAS </a:t>
            </a:r>
            <a:r>
              <a:rPr lang="pt-BR" b="1" dirty="0" smtClean="0">
                <a:solidFill>
                  <a:schemeClr val="bg1"/>
                </a:solidFill>
              </a:rPr>
              <a:t>– DIREITO AO VOTO, DIREITO AOS ESTUDOS E AO EXERCÍCIO DE UMA PROFISSÃO - EXCESSIVAMENTE </a:t>
            </a:r>
            <a:r>
              <a:rPr lang="pt-BR" b="1" dirty="0" smtClean="0">
                <a:solidFill>
                  <a:schemeClr val="bg1"/>
                </a:solidFill>
              </a:rPr>
              <a:t>BURGUESA E INSISTIAM QUE NÃO CONTEMPLAVA AS QUESTÕES QUE ENVOLVIAM AS MULHERES EM GERAL. DESTACARAM-SE  ENTRE ELAS, MARIA LACERDA DE MOURA E  PATRÍCIA GALVÃO (</a:t>
            </a:r>
            <a:r>
              <a:rPr lang="pt-BR" b="1" dirty="0" err="1" smtClean="0">
                <a:solidFill>
                  <a:schemeClr val="bg1"/>
                </a:solidFill>
              </a:rPr>
              <a:t>Pagu</a:t>
            </a:r>
            <a:r>
              <a:rPr lang="pt-BR" b="1" dirty="0" smtClean="0">
                <a:solidFill>
                  <a:schemeClr val="bg1"/>
                </a:solidFill>
              </a:rPr>
              <a:t>). </a:t>
            </a:r>
          </a:p>
          <a:p>
            <a:r>
              <a:rPr lang="pt-BR" b="1" dirty="0" smtClean="0">
                <a:solidFill>
                  <a:schemeClr val="bg1"/>
                </a:solidFill>
              </a:rPr>
              <a:t>AO DEFENDEREM CAUSAS MAIS RADICAIS FORAM ESTIGMATIZADAS. PAGU FOI PRESA EM 1931 e EM 1935, E TORTURADA MAIS DE UMA VEZ, DURANTE O GOVERNO DITATORIAL DE VARGAS.</a:t>
            </a:r>
          </a:p>
          <a:p>
            <a:r>
              <a:rPr lang="pt-BR" b="1" dirty="0" smtClean="0">
                <a:solidFill>
                  <a:schemeClr val="bg1"/>
                </a:solidFill>
              </a:rPr>
              <a:t>ALGUMAS DE SUAS IMAGENS SÃO IMPORTANTES DE SEREM RECUPERADAS, PORQUE A LUTA DAS MULHERES SEMPRE SOFREU O ESTIGMA DE SEREM ESSAS PROTAGONISTAS MULHERES FEIAS E MAL AMADAS QUE SE ENVOLVIAM COM ESSAS QUESTÕES, POR NÃO TEREM  CONSEGUIDO UM PRETENDENTE PARA CASAR-SE</a:t>
            </a:r>
            <a:endParaRPr lang="pt-BR" dirty="0">
              <a:solidFill>
                <a:schemeClr val="bg1"/>
              </a:solidFill>
            </a:endParaRPr>
          </a:p>
        </p:txBody>
      </p:sp>
      <p:sp>
        <p:nvSpPr>
          <p:cNvPr id="4" name="Retângulo 3"/>
          <p:cNvSpPr/>
          <p:nvPr/>
        </p:nvSpPr>
        <p:spPr>
          <a:xfrm>
            <a:off x="0" y="1214422"/>
            <a:ext cx="9144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b="1" dirty="0" smtClean="0"/>
              <a:t>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0" y="0"/>
            <a:ext cx="5286380" cy="500042"/>
          </a:xfrm>
          <a:solidFill>
            <a:schemeClr val="accent4">
              <a:lumMod val="75000"/>
            </a:schemeClr>
          </a:solidFill>
        </p:spPr>
        <p:txBody>
          <a:bodyPr>
            <a:noAutofit/>
          </a:bodyPr>
          <a:lstStyle/>
          <a:p>
            <a:r>
              <a:rPr lang="pt-BR" sz="2800" dirty="0" smtClean="0">
                <a:solidFill>
                  <a:schemeClr val="bg1"/>
                </a:solidFill>
              </a:rPr>
              <a:t>BIOGRAFIA</a:t>
            </a:r>
            <a:endParaRPr lang="pt-BR" sz="2800" dirty="0">
              <a:solidFill>
                <a:schemeClr val="bg1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286380" y="0"/>
            <a:ext cx="3857620" cy="6858000"/>
          </a:xfrm>
          <a:solidFill>
            <a:schemeClr val="accent4">
              <a:lumMod val="75000"/>
            </a:schemeClr>
          </a:solidFill>
        </p:spPr>
        <p:txBody>
          <a:bodyPr>
            <a:normAutofit/>
          </a:bodyPr>
          <a:lstStyle/>
          <a:p>
            <a:pPr>
              <a:buNone/>
            </a:pPr>
            <a:endParaRPr lang="pt-BR" b="1" dirty="0" smtClean="0">
              <a:solidFill>
                <a:schemeClr val="bg1"/>
              </a:solidFill>
            </a:endParaRPr>
          </a:p>
          <a:p>
            <a:r>
              <a:rPr lang="pt-BR" dirty="0" err="1" smtClean="0">
                <a:solidFill>
                  <a:schemeClr val="bg1"/>
                </a:solidFill>
              </a:rPr>
              <a:t>Patricia</a:t>
            </a:r>
            <a:r>
              <a:rPr lang="pt-BR" dirty="0" smtClean="0">
                <a:solidFill>
                  <a:schemeClr val="bg1"/>
                </a:solidFill>
              </a:rPr>
              <a:t> </a:t>
            </a:r>
            <a:r>
              <a:rPr lang="pt-BR" dirty="0" err="1" smtClean="0">
                <a:solidFill>
                  <a:schemeClr val="bg1"/>
                </a:solidFill>
              </a:rPr>
              <a:t>Rehder</a:t>
            </a:r>
            <a:r>
              <a:rPr lang="pt-BR" dirty="0" smtClean="0">
                <a:solidFill>
                  <a:schemeClr val="bg1"/>
                </a:solidFill>
              </a:rPr>
              <a:t> Galvão</a:t>
            </a:r>
            <a:br>
              <a:rPr lang="pt-BR" dirty="0" smtClean="0">
                <a:solidFill>
                  <a:schemeClr val="bg1"/>
                </a:solidFill>
              </a:rPr>
            </a:br>
            <a:r>
              <a:rPr lang="pt-BR" dirty="0" smtClean="0">
                <a:solidFill>
                  <a:schemeClr val="bg1"/>
                </a:solidFill>
              </a:rPr>
              <a:t> (1910-1962)</a:t>
            </a:r>
            <a:endParaRPr lang="pt-BR" b="1" dirty="0">
              <a:solidFill>
                <a:schemeClr val="bg1"/>
              </a:solidFill>
            </a:endParaRP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Texto 3"/>
          <p:cNvSpPr txBox="1">
            <a:spLocks/>
          </p:cNvSpPr>
          <p:nvPr/>
        </p:nvSpPr>
        <p:spPr>
          <a:xfrm>
            <a:off x="0" y="500042"/>
            <a:ext cx="5286380" cy="6357958"/>
          </a:xfrm>
          <a:prstGeom prst="rect">
            <a:avLst/>
          </a:prstGeom>
          <a:solidFill>
            <a:schemeClr val="accent4">
              <a:lumMod val="75000"/>
            </a:schemeClr>
          </a:solidFill>
        </p:spPr>
        <p:txBody>
          <a:bodyPr vert="horz" lIns="91440" tIns="45720" rIns="91440" bIns="45720" rtlCol="0">
            <a:normAutofit lnSpcReduction="100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pt-BR" sz="2000" b="1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pt-BR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Nasceu  em 9 junho/1910,  em S. João da Boa Vista/SP. Era filha de </a:t>
            </a:r>
            <a:r>
              <a:rPr kumimoji="0" lang="pt-BR" sz="20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Thiers</a:t>
            </a:r>
            <a:r>
              <a:rPr kumimoji="0" lang="pt-BR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Galvão de França e Adélia </a:t>
            </a:r>
            <a:r>
              <a:rPr kumimoji="0" lang="pt-BR" sz="20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Rehder</a:t>
            </a:r>
            <a:r>
              <a:rPr kumimoji="0" lang="pt-BR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Galvão.</a:t>
            </a:r>
          </a:p>
          <a:p>
            <a:pPr>
              <a:spcBef>
                <a:spcPct val="20000"/>
              </a:spcBef>
            </a:pPr>
            <a:r>
              <a:rPr kumimoji="0" lang="pt-BR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Foi considerada a musa da Antropofagia. Casou-se com Oswald de Andrade, com quem teve um filho. Era poetisa, escritora, crítica de arte, jornalista, autora teatral. Militante comunista,   destacou-se  pela sua irreverência, radicalismo e postura emancipada que lhe rendeu muitos estigmas.  Irrequieta, viajou pela Europa e </a:t>
            </a:r>
            <a:r>
              <a:rPr kumimoji="0" lang="pt-BR" sz="20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Asia</a:t>
            </a:r>
            <a:r>
              <a:rPr kumimoji="0" lang="pt-BR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acumulando muitas experiências. Foi correspondente de alguns jornais brasileiros e também envolvendo-se nas lutas políticas pela libertação proletária. Participou de protestos em Paris . Foi presa e deportada para o Brasil. Já no Brasil, foi presa em 1935 e torturada (cumpriu 5 anos e 6 meses de cadeia). Quando saiu da prisão rompeu com o </a:t>
            </a:r>
            <a:r>
              <a:rPr lang="pt-BR" sz="2000" b="1" dirty="0" smtClean="0">
                <a:solidFill>
                  <a:schemeClr val="bg1"/>
                </a:solidFill>
              </a:rPr>
              <a:t>PCdoB. Casou-se com Geraldo Ferraz cujo apoio foi fundamental para sua recuperação emocional e inserção profissional. Com ele teve um filho.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pt-BR" sz="2000" b="1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6" name="Espaço Reservado para Conteúdo 4" descr="http://3.bp.blogspot.com/_6qWQKTCRCoo/TTtmBiDftyI/AAAAAAAAEI8/arYEWXeFbnY/s1600/ju258pag2.jpg"/>
          <p:cNvPicPr>
            <a:picLocks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34000" y="2714620"/>
            <a:ext cx="3810000" cy="41433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201</TotalTime>
  <Words>2569</Words>
  <Application>Microsoft Office PowerPoint</Application>
  <PresentationFormat>Apresentação na tela (4:3)</PresentationFormat>
  <Paragraphs>97</Paragraphs>
  <Slides>24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24</vt:i4>
      </vt:variant>
    </vt:vector>
  </HeadingPairs>
  <TitlesOfParts>
    <vt:vector size="25" baseType="lpstr">
      <vt:lpstr>Tema do Office</vt:lpstr>
      <vt:lpstr>Mulheres na cena brasileira</vt:lpstr>
      <vt:lpstr>Mulheres na cena brasileira</vt:lpstr>
      <vt:lpstr>Mulheres na cena brasileira</vt:lpstr>
      <vt:lpstr>A OPERAÇÃPO DA HISTÓRIA E DA MEMÓRIA</vt:lpstr>
      <vt:lpstr>A OPERAÇÃPO DA HISTÓRIA E DA MEMÓRIA Mulheres na cena brasileira</vt:lpstr>
      <vt:lpstr>Biografia - Bertha Maria Julia Lutz  (1894-1976)</vt:lpstr>
      <vt:lpstr>Bertha Lutz (1894-1976)</vt:lpstr>
      <vt:lpstr>A OPERAÇÃPO DA HISTÓRIA E DA MEMÓRIA</vt:lpstr>
      <vt:lpstr>BIOGRAFIA</vt:lpstr>
      <vt:lpstr>Maria Lacerda de Moura (1887- 1945)</vt:lpstr>
      <vt:lpstr>Maria Lacerda de Moura (1887- 1945)</vt:lpstr>
      <vt:lpstr>A OPERAÇÃPO DA HISTÓRIA E DA MEMÓRIA</vt:lpstr>
      <vt:lpstr>A OPERAÇÃPO DA HISTÓRIA E DA MEMÓRIA</vt:lpstr>
      <vt:lpstr>SOIHET, Rachel; PEDRO, Joana Maria. A emergencia da pesquisa da História das mulheres e das relações de gênero. Revista Brasileira de História/SP, v.27. n.54, p. 281-300.</vt:lpstr>
      <vt:lpstr>TRAJETÓRIA DO DEBATE</vt:lpstr>
      <vt:lpstr>Trajetória do debate</vt:lpstr>
      <vt:lpstr>A trajetória do debate</vt:lpstr>
      <vt:lpstr>A trajetória do debate</vt:lpstr>
      <vt:lpstr>A trajetória do debate</vt:lpstr>
      <vt:lpstr>Trajetória do debate</vt:lpstr>
      <vt:lpstr>Slide 21</vt:lpstr>
      <vt:lpstr>Slide 22</vt:lpstr>
      <vt:lpstr>Slide 23</vt:lpstr>
      <vt:lpstr>Slide 24</vt:lpstr>
    </vt:vector>
  </TitlesOfParts>
  <Company>Particular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Mulheres na cena brasileira</dc:title>
  <dc:creator>Cliente</dc:creator>
  <cp:lastModifiedBy>Cliente</cp:lastModifiedBy>
  <cp:revision>36</cp:revision>
  <dcterms:created xsi:type="dcterms:W3CDTF">2011-10-10T20:02:04Z</dcterms:created>
  <dcterms:modified xsi:type="dcterms:W3CDTF">2011-10-11T02:44:16Z</dcterms:modified>
</cp:coreProperties>
</file>